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21" r:id="rId3"/>
    <p:sldId id="320" r:id="rId4"/>
    <p:sldId id="322" r:id="rId5"/>
    <p:sldId id="32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6803098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A2862DC-8F1E-4ECA-9654-3F75A5A4CCA6}"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83145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43989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52187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11607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15651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68469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55289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182374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54056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2862DC-8F1E-4ECA-9654-3F75A5A4CCA6}"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75054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A2862DC-8F1E-4ECA-9654-3F75A5A4CCA6}"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71634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A2862DC-8F1E-4ECA-9654-3F75A5A4CCA6}"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21529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A2862DC-8F1E-4ECA-9654-3F75A5A4CCA6}"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122829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A2862DC-8F1E-4ECA-9654-3F75A5A4CCA6}"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309882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A2862DC-8F1E-4ECA-9654-3F75A5A4CCA6}"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27012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A2862DC-8F1E-4ECA-9654-3F75A5A4CCA6}"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409CD2-2E27-4A38-A077-5237A9936DA2}" type="slidenum">
              <a:rPr lang="el-GR" smtClean="0"/>
              <a:t>‹#›</a:t>
            </a:fld>
            <a:endParaRPr lang="el-GR"/>
          </a:p>
        </p:txBody>
      </p:sp>
    </p:spTree>
    <p:extLst>
      <p:ext uri="{BB962C8B-B14F-4D97-AF65-F5344CB8AC3E}">
        <p14:creationId xmlns:p14="http://schemas.microsoft.com/office/powerpoint/2010/main" val="275778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2862DC-8F1E-4ECA-9654-3F75A5A4CCA6}" type="datetimeFigureOut">
              <a:rPr lang="el-GR" smtClean="0"/>
              <a:t>18/4/2021</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409CD2-2E27-4A38-A077-5237A9936DA2}" type="slidenum">
              <a:rPr lang="el-GR" smtClean="0"/>
              <a:t>‹#›</a:t>
            </a:fld>
            <a:endParaRPr lang="el-GR"/>
          </a:p>
        </p:txBody>
      </p:sp>
    </p:spTree>
    <p:extLst>
      <p:ext uri="{BB962C8B-B14F-4D97-AF65-F5344CB8AC3E}">
        <p14:creationId xmlns:p14="http://schemas.microsoft.com/office/powerpoint/2010/main" val="23797074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C2B1-E53A-41BD-B70D-CD1793AF9258}"/>
              </a:ext>
            </a:extLst>
          </p:cNvPr>
          <p:cNvSpPr txBox="1"/>
          <p:nvPr/>
        </p:nvSpPr>
        <p:spPr>
          <a:xfrm>
            <a:off x="435006" y="-159798"/>
            <a:ext cx="10670959" cy="1600438"/>
          </a:xfrm>
          <a:prstGeom prst="rect">
            <a:avLst/>
          </a:prstGeom>
          <a:noFill/>
        </p:spPr>
        <p:txBody>
          <a:bodyPr wrap="square">
            <a:spAutoFit/>
          </a:bodyPr>
          <a:lstStyle/>
          <a:p>
            <a:endParaRPr lang="el-GR" dirty="0"/>
          </a:p>
          <a:p>
            <a:r>
              <a:rPr lang="el-GR" sz="8000" dirty="0"/>
              <a:t>  </a:t>
            </a:r>
            <a:endParaRPr lang="el-GR" sz="8000" b="1" dirty="0">
              <a:effectLst>
                <a:outerShdw blurRad="38100" dist="38100" dir="2700000" algn="tl">
                  <a:srgbClr val="000000">
                    <a:alpha val="43137"/>
                  </a:srgbClr>
                </a:outerShdw>
              </a:effectLst>
            </a:endParaRPr>
          </a:p>
        </p:txBody>
      </p:sp>
      <p:pic>
        <p:nvPicPr>
          <p:cNvPr id="17410" name="Picture 2" descr="Γιατί ανάβουμε κεριά μπροστά στις Εικόνες; | Ιερά Μονοπάτια">
            <a:extLst>
              <a:ext uri="{FF2B5EF4-FFF2-40B4-BE49-F238E27FC236}">
                <a16:creationId xmlns:a16="http://schemas.microsoft.com/office/drawing/2014/main" id="{037654CB-9D16-4C5D-9E30-9D486EBF0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22" y="110972"/>
            <a:ext cx="11904955" cy="6587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635B27-7F7F-4D0A-B8FE-DB8E5A5EF064}"/>
              </a:ext>
            </a:extLst>
          </p:cNvPr>
          <p:cNvSpPr txBox="1"/>
          <p:nvPr/>
        </p:nvSpPr>
        <p:spPr>
          <a:xfrm>
            <a:off x="435006" y="159798"/>
            <a:ext cx="11496582" cy="1323439"/>
          </a:xfrm>
          <a:prstGeom prst="rect">
            <a:avLst/>
          </a:prstGeom>
          <a:noFill/>
        </p:spPr>
        <p:txBody>
          <a:bodyPr wrap="square">
            <a:spAutoFit/>
          </a:bodyPr>
          <a:lstStyle/>
          <a:p>
            <a:r>
              <a:rPr lang="el-GR"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ΜΕΓΑΛΗ ΕΒΔΟΜΑΔΑ</a:t>
            </a:r>
            <a:endParaRPr lang="el-GR" sz="8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D97AC9-B093-4C2A-8DF3-F76ADEDB9C4B}"/>
              </a:ext>
            </a:extLst>
          </p:cNvPr>
          <p:cNvSpPr txBox="1"/>
          <p:nvPr/>
        </p:nvSpPr>
        <p:spPr>
          <a:xfrm>
            <a:off x="1065320" y="1483237"/>
            <a:ext cx="8076460" cy="707886"/>
          </a:xfrm>
          <a:prstGeom prst="rect">
            <a:avLst/>
          </a:prstGeom>
          <a:noFill/>
        </p:spPr>
        <p:txBody>
          <a:bodyPr wrap="square">
            <a:spAutoFit/>
          </a:bodyPr>
          <a:lstStyle/>
          <a:p>
            <a:r>
              <a:rPr lang="el-GR"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Β΄ ΜΕΡΟΣ</a:t>
            </a:r>
            <a:endParaRPr lang="el-GR" sz="4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4208D1-40EB-4CB3-9A6B-0EB451FCDB8E}"/>
              </a:ext>
            </a:extLst>
          </p:cNvPr>
          <p:cNvSpPr txBox="1"/>
          <p:nvPr/>
        </p:nvSpPr>
        <p:spPr>
          <a:xfrm>
            <a:off x="1047564" y="2411405"/>
            <a:ext cx="8076460" cy="461665"/>
          </a:xfrm>
          <a:prstGeom prst="rect">
            <a:avLst/>
          </a:prstGeom>
          <a:noFill/>
        </p:spPr>
        <p:txBody>
          <a:bodyPr wrap="square">
            <a:spAutoFit/>
          </a:bodyPr>
          <a:lstStyle/>
          <a:p>
            <a:r>
              <a:rPr lang="el-GR" sz="2400" b="1" dirty="0">
                <a:effectLst>
                  <a:outerShdw blurRad="38100" dist="38100" dir="2700000" algn="tl">
                    <a:srgbClr val="000000">
                      <a:alpha val="43137"/>
                    </a:srgbClr>
                  </a:outerShdw>
                </a:effectLst>
              </a:rPr>
              <a:t>ΕΠΙΜΕΛΕΙΑ: Β.ΚΑΡΑΜΑΝΗ</a:t>
            </a:r>
            <a:endParaRPr lang="el-GR" sz="2400" dirty="0"/>
          </a:p>
        </p:txBody>
      </p:sp>
    </p:spTree>
    <p:extLst>
      <p:ext uri="{BB962C8B-B14F-4D97-AF65-F5344CB8AC3E}">
        <p14:creationId xmlns:p14="http://schemas.microsoft.com/office/powerpoint/2010/main" val="199674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Μεγάλη Παρασκευή: Ήθη και έθιμα ανά την Ελλάδα - XanthiPressXanthiPress">
            <a:extLst>
              <a:ext uri="{FF2B5EF4-FFF2-40B4-BE49-F238E27FC236}">
                <a16:creationId xmlns:a16="http://schemas.microsoft.com/office/drawing/2014/main" id="{C86D650D-22FA-4FDE-846B-C85A1493E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85725"/>
            <a:ext cx="12025312" cy="6686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48D8FD-E98B-4392-92F3-941020780F45}"/>
              </a:ext>
            </a:extLst>
          </p:cNvPr>
          <p:cNvSpPr txBox="1"/>
          <p:nvPr/>
        </p:nvSpPr>
        <p:spPr>
          <a:xfrm>
            <a:off x="847725" y="1257300"/>
            <a:ext cx="10591799" cy="1200329"/>
          </a:xfrm>
          <a:prstGeom prst="rect">
            <a:avLst/>
          </a:prstGeom>
          <a:noFill/>
        </p:spPr>
        <p:txBody>
          <a:bodyPr wrap="square">
            <a:spAutoFit/>
          </a:bodyPr>
          <a:lstStyle/>
          <a:p>
            <a:r>
              <a:rPr lang="el-G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ΜΕΓΑΛΗ ΠΑΡΑΣΚΕΥΗ</a:t>
            </a:r>
            <a:endParaRPr lang="el-GR" sz="7200" dirty="0"/>
          </a:p>
        </p:txBody>
      </p:sp>
    </p:spTree>
    <p:extLst>
      <p:ext uri="{BB962C8B-B14F-4D97-AF65-F5344CB8AC3E}">
        <p14:creationId xmlns:p14="http://schemas.microsoft.com/office/powerpoint/2010/main" val="12857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1FE2ABE-4213-4641-92AA-6164084238CB}"/>
              </a:ext>
            </a:extLst>
          </p:cNvPr>
          <p:cNvPicPr>
            <a:picLocks noChangeAspect="1"/>
          </p:cNvPicPr>
          <p:nvPr/>
        </p:nvPicPr>
        <p:blipFill>
          <a:blip r:embed="rId3"/>
          <a:stretch>
            <a:fillRect/>
          </a:stretch>
        </p:blipFill>
        <p:spPr>
          <a:xfrm>
            <a:off x="95250" y="128587"/>
            <a:ext cx="6429375" cy="6600825"/>
          </a:xfrm>
          <a:prstGeom prst="rect">
            <a:avLst/>
          </a:prstGeom>
        </p:spPr>
      </p:pic>
      <p:sp>
        <p:nvSpPr>
          <p:cNvPr id="5" name="TextBox 4">
            <a:extLst>
              <a:ext uri="{FF2B5EF4-FFF2-40B4-BE49-F238E27FC236}">
                <a16:creationId xmlns:a16="http://schemas.microsoft.com/office/drawing/2014/main" id="{73F834E4-9EEE-4491-A8BC-241EF30F2BC0}"/>
              </a:ext>
            </a:extLst>
          </p:cNvPr>
          <p:cNvSpPr txBox="1"/>
          <p:nvPr/>
        </p:nvSpPr>
        <p:spPr>
          <a:xfrm>
            <a:off x="6686550" y="128587"/>
            <a:ext cx="5410200" cy="2308324"/>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ΑΠΟΚΑΘΗΛΩΣΗ</a:t>
            </a:r>
          </a:p>
          <a:p>
            <a:r>
              <a:rPr lang="el-GR" dirty="0">
                <a:latin typeface="Arial" panose="020B0604020202020204" pitchFamily="34" charset="0"/>
                <a:cs typeface="Arial" panose="020B0604020202020204" pitchFamily="34" charset="0"/>
              </a:rPr>
              <a:t>«Κατά το δειλινό, ένας άνθρωπος πλούσιος από την </a:t>
            </a:r>
            <a:r>
              <a:rPr lang="el-GR" dirty="0" err="1">
                <a:latin typeface="Arial" panose="020B0604020202020204" pitchFamily="34" charset="0"/>
                <a:cs typeface="Arial" panose="020B0604020202020204" pitchFamily="34" charset="0"/>
              </a:rPr>
              <a:t>Αριμαθαία</a:t>
            </a:r>
            <a:r>
              <a:rPr lang="el-GR" dirty="0">
                <a:latin typeface="Arial" panose="020B0604020202020204" pitchFamily="34" charset="0"/>
                <a:cs typeface="Arial" panose="020B0604020202020204" pitchFamily="34" charset="0"/>
              </a:rPr>
              <a:t>, που τον έλεγαν Ιωσήφ και ήταν κι αυτός μαθητής του Ιησού, ήρθε στον Πιλάτο και ζήτησε το σώμα του Ιησού. Ο Πιλάτος διέταξε να του το δώσουν. Ο Ιωσήφ κατέβασε το σώμα του Ιησού από τον Σταυρό και το τύλιξε σ’ ένα καθαρό σεντόνι».</a:t>
            </a:r>
          </a:p>
        </p:txBody>
      </p:sp>
    </p:spTree>
    <p:extLst>
      <p:ext uri="{BB962C8B-B14F-4D97-AF65-F5344CB8AC3E}">
        <p14:creationId xmlns:p14="http://schemas.microsoft.com/office/powerpoint/2010/main" val="258501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8A0A4E0-3550-4730-BEB5-F94995DEFD43}"/>
              </a:ext>
            </a:extLst>
          </p:cNvPr>
          <p:cNvPicPr>
            <a:picLocks noChangeAspect="1"/>
          </p:cNvPicPr>
          <p:nvPr/>
        </p:nvPicPr>
        <p:blipFill>
          <a:blip r:embed="rId3"/>
          <a:stretch>
            <a:fillRect/>
          </a:stretch>
        </p:blipFill>
        <p:spPr>
          <a:xfrm>
            <a:off x="76200" y="95249"/>
            <a:ext cx="6638925" cy="6677025"/>
          </a:xfrm>
          <a:prstGeom prst="rect">
            <a:avLst/>
          </a:prstGeom>
        </p:spPr>
      </p:pic>
      <p:sp>
        <p:nvSpPr>
          <p:cNvPr id="7" name="TextBox 6">
            <a:extLst>
              <a:ext uri="{FF2B5EF4-FFF2-40B4-BE49-F238E27FC236}">
                <a16:creationId xmlns:a16="http://schemas.microsoft.com/office/drawing/2014/main" id="{6C45CC46-1BA6-43FA-8A65-87449D66DE8B}"/>
              </a:ext>
            </a:extLst>
          </p:cNvPr>
          <p:cNvSpPr txBox="1"/>
          <p:nvPr/>
        </p:nvSpPr>
        <p:spPr>
          <a:xfrm>
            <a:off x="6886576" y="161926"/>
            <a:ext cx="5162550" cy="2585323"/>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ΤΑΦΗ ΤΟΥ ΧΡΙΣΤΟΥ</a:t>
            </a:r>
          </a:p>
          <a:p>
            <a:r>
              <a:rPr lang="el-GR" dirty="0">
                <a:latin typeface="Arial" panose="020B0604020202020204" pitchFamily="34" charset="0"/>
                <a:cs typeface="Arial" panose="020B0604020202020204" pitchFamily="34" charset="0"/>
              </a:rPr>
              <a:t>Τέλος, κατά τη δύση του ηλίου, έρχεται ο Ιωσήφ από </a:t>
            </a:r>
            <a:r>
              <a:rPr lang="el-GR" dirty="0" err="1">
                <a:latin typeface="Arial" panose="020B0604020202020204" pitchFamily="34" charset="0"/>
                <a:cs typeface="Arial" panose="020B0604020202020204" pitchFamily="34" charset="0"/>
              </a:rPr>
              <a:t>Αριμαθείας</a:t>
            </a:r>
            <a:r>
              <a:rPr lang="el-GR" dirty="0">
                <a:latin typeface="Arial" panose="020B0604020202020204" pitchFamily="34" charset="0"/>
                <a:cs typeface="Arial" panose="020B0604020202020204" pitchFamily="34" charset="0"/>
              </a:rPr>
              <a:t> και ο Νικόδημος μαζί με αυτόν, και οι δυο κρυφοί μαθητές του Ιησού, αποκαθηλώνουν από το Σταυρό το πανάγιο του διδασκάλου σώμα, το αρωματίζουν, το τυλίγουν με καθαρό σεντόνι και αφού το έθαψαν σε καινούργιο τάφο, κυλούν στο στόμιο του μεγάλο λίθο.</a:t>
            </a:r>
          </a:p>
        </p:txBody>
      </p:sp>
    </p:spTree>
    <p:extLst>
      <p:ext uri="{BB962C8B-B14F-4D97-AF65-F5344CB8AC3E}">
        <p14:creationId xmlns:p14="http://schemas.microsoft.com/office/powerpoint/2010/main" val="2981144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127B282-8BB6-4547-8B9C-A959CC0CC363}"/>
              </a:ext>
            </a:extLst>
          </p:cNvPr>
          <p:cNvPicPr>
            <a:picLocks noChangeAspect="1"/>
          </p:cNvPicPr>
          <p:nvPr/>
        </p:nvPicPr>
        <p:blipFill>
          <a:blip r:embed="rId3"/>
          <a:stretch>
            <a:fillRect/>
          </a:stretch>
        </p:blipFill>
        <p:spPr>
          <a:xfrm>
            <a:off x="104775" y="128587"/>
            <a:ext cx="6638926" cy="6600825"/>
          </a:xfrm>
          <a:prstGeom prst="rect">
            <a:avLst/>
          </a:prstGeom>
        </p:spPr>
      </p:pic>
      <p:sp>
        <p:nvSpPr>
          <p:cNvPr id="5" name="TextBox 4">
            <a:extLst>
              <a:ext uri="{FF2B5EF4-FFF2-40B4-BE49-F238E27FC236}">
                <a16:creationId xmlns:a16="http://schemas.microsoft.com/office/drawing/2014/main" id="{4020021F-AE4B-467E-87AD-D97AD7622F0C}"/>
              </a:ext>
            </a:extLst>
          </p:cNvPr>
          <p:cNvSpPr txBox="1"/>
          <p:nvPr/>
        </p:nvSpPr>
        <p:spPr>
          <a:xfrm>
            <a:off x="6877051" y="128587"/>
            <a:ext cx="5210174" cy="2031325"/>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Ο ΤΑΦΟΣ ΤΟΥ ΧΡΙΣΤΟΥ</a:t>
            </a:r>
          </a:p>
          <a:p>
            <a:r>
              <a:rPr lang="el-GR" dirty="0">
                <a:latin typeface="Arial" panose="020B0604020202020204" pitchFamily="34" charset="0"/>
                <a:cs typeface="Arial" panose="020B0604020202020204" pitchFamily="34" charset="0"/>
              </a:rPr>
              <a:t>Το άνοιγμα του μνήματος σφραγίστηκε με μια μεγάλη πέτρα. Επειδή οι αρχιερείς, είχαν τον φόβο μήπως οι μαθητές του Χριστού κλέψουν το σώμα του και στην συνέχεια ισχυριστούν ότι αναστήθηκε ζήτησαν να τοποθετηθεί ρωμαϊκή φρουρά</a:t>
            </a:r>
            <a:r>
              <a:rPr lang="el-GR" dirty="0"/>
              <a:t>.</a:t>
            </a:r>
          </a:p>
        </p:txBody>
      </p:sp>
    </p:spTree>
    <p:extLst>
      <p:ext uri="{BB962C8B-B14F-4D97-AF65-F5344CB8AC3E}">
        <p14:creationId xmlns:p14="http://schemas.microsoft.com/office/powerpoint/2010/main" val="363605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Ουράνιο</Template>
  <TotalTime>1</TotalTime>
  <Words>187</Words>
  <Application>Microsoft Office PowerPoint</Application>
  <PresentationFormat>Ευρεία οθόνη</PresentationFormat>
  <Paragraphs>12</Paragraphs>
  <Slides>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Arial</vt:lpstr>
      <vt:lpstr>Calibri</vt:lpstr>
      <vt:lpstr>Calibri Light</vt:lpstr>
      <vt:lpstr>Ουράνιο</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2</cp:revision>
  <dcterms:created xsi:type="dcterms:W3CDTF">2021-04-18T10:38:50Z</dcterms:created>
  <dcterms:modified xsi:type="dcterms:W3CDTF">2021-04-18T10:39:50Z</dcterms:modified>
</cp:coreProperties>
</file>