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305" r:id="rId2"/>
    <p:sldId id="306" r:id="rId3"/>
    <p:sldId id="307" r:id="rId4"/>
    <p:sldId id="308" r:id="rId5"/>
    <p:sldId id="309" r:id="rId6"/>
    <p:sldId id="310" r:id="rId7"/>
    <p:sldId id="311" r:id="rId8"/>
    <p:sldId id="312" r:id="rId9"/>
    <p:sldId id="313" r:id="rId10"/>
    <p:sldId id="314" r:id="rId11"/>
    <p:sldId id="315" r:id="rId12"/>
    <p:sldId id="316" r:id="rId13"/>
    <p:sldId id="317" r:id="rId14"/>
    <p:sldId id="318"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fld id="{D41EE3DB-24A4-40F0-AF0E-1111275A3B6E}" type="datetimeFigureOut">
              <a:rPr lang="el-GR" smtClean="0"/>
              <a:t>18/4/2021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7D76ED8C-88BB-4193-8259-FE6A83905A28}" type="slidenum">
              <a:rPr lang="el-GR" smtClean="0"/>
              <a:t>‹#›</a:t>
            </a:fld>
            <a:endParaRPr lang="el-GR"/>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069083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Πανοραμική 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Στυλ κειμένου υποδείγματος</a:t>
            </a:r>
          </a:p>
        </p:txBody>
      </p:sp>
      <p:sp>
        <p:nvSpPr>
          <p:cNvPr id="3" name="Date Placeholder 2"/>
          <p:cNvSpPr>
            <a:spLocks noGrp="1"/>
          </p:cNvSpPr>
          <p:nvPr>
            <p:ph type="dt" sz="half" idx="10"/>
          </p:nvPr>
        </p:nvSpPr>
        <p:spPr/>
        <p:txBody>
          <a:bodyPr/>
          <a:lstStyle/>
          <a:p>
            <a:fld id="{D41EE3DB-24A4-40F0-AF0E-1111275A3B6E}" type="datetimeFigureOut">
              <a:rPr lang="el-GR" smtClean="0"/>
              <a:t>18/4/2021</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7D76ED8C-88BB-4193-8259-FE6A83905A28}" type="slidenum">
              <a:rPr lang="el-GR" smtClean="0"/>
              <a:t>‹#›</a:t>
            </a:fld>
            <a:endParaRPr lang="el-GR"/>
          </a:p>
        </p:txBody>
      </p:sp>
    </p:spTree>
    <p:extLst>
      <p:ext uri="{BB962C8B-B14F-4D97-AF65-F5344CB8AC3E}">
        <p14:creationId xmlns:p14="http://schemas.microsoft.com/office/powerpoint/2010/main" val="27779449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D41EE3DB-24A4-40F0-AF0E-1111275A3B6E}" type="datetimeFigureOut">
              <a:rPr lang="el-GR" smtClean="0"/>
              <a:t>18/4/2021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7D76ED8C-88BB-4193-8259-FE6A83905A28}" type="slidenum">
              <a:rPr lang="el-GR" smtClean="0"/>
              <a:t>‹#›</a:t>
            </a:fld>
            <a:endParaRPr lang="el-GR"/>
          </a:p>
        </p:txBody>
      </p:sp>
    </p:spTree>
    <p:extLst>
      <p:ext uri="{BB962C8B-B14F-4D97-AF65-F5344CB8AC3E}">
        <p14:creationId xmlns:p14="http://schemas.microsoft.com/office/powerpoint/2010/main" val="18834560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l-GR"/>
              <a:t>Κάντε κλικ για να επεξεργαστείτε τον τίτλο υποδείγματος</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Στυλ κειμένου υποδείγματος</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D41EE3DB-24A4-40F0-AF0E-1111275A3B6E}" type="datetimeFigureOut">
              <a:rPr lang="el-GR" smtClean="0"/>
              <a:t>18/4/2021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7D76ED8C-88BB-4193-8259-FE6A83905A28}" type="slidenum">
              <a:rPr lang="el-GR" smtClean="0"/>
              <a:t>‹#›</a:t>
            </a:fld>
            <a:endParaRPr lang="el-GR"/>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7911724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D41EE3DB-24A4-40F0-AF0E-1111275A3B6E}" type="datetimeFigureOut">
              <a:rPr lang="el-GR" smtClean="0"/>
              <a:t>18/4/2021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7D76ED8C-88BB-4193-8259-FE6A83905A28}" type="slidenum">
              <a:rPr lang="el-GR" smtClean="0"/>
              <a:t>‹#›</a:t>
            </a:fld>
            <a:endParaRPr lang="el-GR"/>
          </a:p>
        </p:txBody>
      </p:sp>
    </p:spTree>
    <p:extLst>
      <p:ext uri="{BB962C8B-B14F-4D97-AF65-F5344CB8AC3E}">
        <p14:creationId xmlns:p14="http://schemas.microsoft.com/office/powerpoint/2010/main" val="19419352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Κάρτα ονόματος με φράση">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l-GR"/>
              <a:t>Κάντε κλικ για να επεξεργαστείτε τον τίτλο υποδείγματος</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l-GR"/>
              <a:t>Στυλ κειμένου υποδείγματος</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D41EE3DB-24A4-40F0-AF0E-1111275A3B6E}" type="datetimeFigureOut">
              <a:rPr lang="el-GR" smtClean="0"/>
              <a:t>18/4/2021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7D76ED8C-88BB-4193-8259-FE6A83905A28}" type="slidenum">
              <a:rPr lang="el-GR" smtClean="0"/>
              <a:t>‹#›</a:t>
            </a:fld>
            <a:endParaRPr lang="el-GR"/>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8382168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ή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l-GR"/>
              <a:t>Κάντε κλικ για να επεξεργαστείτε τον τίτλο υποδείγματος</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l-GR"/>
              <a:t>Στυλ κειμένου υποδείγματος</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D41EE3DB-24A4-40F0-AF0E-1111275A3B6E}" type="datetimeFigureOut">
              <a:rPr lang="el-GR" smtClean="0"/>
              <a:t>18/4/2021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7D76ED8C-88BB-4193-8259-FE6A83905A28}" type="slidenum">
              <a:rPr lang="el-GR" smtClean="0"/>
              <a:t>‹#›</a:t>
            </a:fld>
            <a:endParaRPr lang="el-GR"/>
          </a:p>
        </p:txBody>
      </p:sp>
    </p:spTree>
    <p:extLst>
      <p:ext uri="{BB962C8B-B14F-4D97-AF65-F5344CB8AC3E}">
        <p14:creationId xmlns:p14="http://schemas.microsoft.com/office/powerpoint/2010/main" val="13487178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p:txBody>
          <a:bodyPr vert="eaVert" ancho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D41EE3DB-24A4-40F0-AF0E-1111275A3B6E}" type="datetimeFigureOut">
              <a:rPr lang="el-GR" smtClean="0"/>
              <a:t>18/4/2021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7D76ED8C-88BB-4193-8259-FE6A83905A28}" type="slidenum">
              <a:rPr lang="el-GR" smtClean="0"/>
              <a:t>‹#›</a:t>
            </a:fld>
            <a:endParaRPr lang="el-GR"/>
          </a:p>
        </p:txBody>
      </p:sp>
    </p:spTree>
    <p:extLst>
      <p:ext uri="{BB962C8B-B14F-4D97-AF65-F5344CB8AC3E}">
        <p14:creationId xmlns:p14="http://schemas.microsoft.com/office/powerpoint/2010/main" val="25363223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D41EE3DB-24A4-40F0-AF0E-1111275A3B6E}" type="datetimeFigureOut">
              <a:rPr lang="el-GR" smtClean="0"/>
              <a:t>18/4/2021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7D76ED8C-88BB-4193-8259-FE6A83905A28}" type="slidenum">
              <a:rPr lang="el-GR" smtClean="0"/>
              <a:t>‹#›</a:t>
            </a:fld>
            <a:endParaRPr lang="el-GR"/>
          </a:p>
        </p:txBody>
      </p:sp>
    </p:spTree>
    <p:extLst>
      <p:ext uri="{BB962C8B-B14F-4D97-AF65-F5344CB8AC3E}">
        <p14:creationId xmlns:p14="http://schemas.microsoft.com/office/powerpoint/2010/main" val="30856648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p:txBody>
          <a:bodyPr anchor="ct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D41EE3DB-24A4-40F0-AF0E-1111275A3B6E}" type="datetimeFigureOut">
              <a:rPr lang="el-GR" smtClean="0"/>
              <a:t>18/4/2021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7D76ED8C-88BB-4193-8259-FE6A83905A28}" type="slidenum">
              <a:rPr lang="el-GR" smtClean="0"/>
              <a:t>‹#›</a:t>
            </a:fld>
            <a:endParaRPr lang="el-GR"/>
          </a:p>
        </p:txBody>
      </p:sp>
    </p:spTree>
    <p:extLst>
      <p:ext uri="{BB962C8B-B14F-4D97-AF65-F5344CB8AC3E}">
        <p14:creationId xmlns:p14="http://schemas.microsoft.com/office/powerpoint/2010/main" val="19587540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D41EE3DB-24A4-40F0-AF0E-1111275A3B6E}" type="datetimeFigureOut">
              <a:rPr lang="el-GR" smtClean="0"/>
              <a:t>18/4/2021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7D76ED8C-88BB-4193-8259-FE6A83905A28}" type="slidenum">
              <a:rPr lang="el-GR" smtClean="0"/>
              <a:t>‹#›</a:t>
            </a:fld>
            <a:endParaRPr lang="el-GR"/>
          </a:p>
        </p:txBody>
      </p:sp>
    </p:spTree>
    <p:extLst>
      <p:ext uri="{BB962C8B-B14F-4D97-AF65-F5344CB8AC3E}">
        <p14:creationId xmlns:p14="http://schemas.microsoft.com/office/powerpoint/2010/main" val="13555791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p:cNvSpPr>
            <a:spLocks noGrp="1"/>
          </p:cNvSpPr>
          <p:nvPr>
            <p:ph type="dt" sz="half" idx="10"/>
          </p:nvPr>
        </p:nvSpPr>
        <p:spPr/>
        <p:txBody>
          <a:bodyPr/>
          <a:lstStyle/>
          <a:p>
            <a:fld id="{D41EE3DB-24A4-40F0-AF0E-1111275A3B6E}" type="datetimeFigureOut">
              <a:rPr lang="el-GR" smtClean="0"/>
              <a:t>18/4/2021</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7D76ED8C-88BB-4193-8259-FE6A83905A28}" type="slidenum">
              <a:rPr lang="el-GR" smtClean="0"/>
              <a:t>‹#›</a:t>
            </a:fld>
            <a:endParaRPr lang="el-GR"/>
          </a:p>
        </p:txBody>
      </p:sp>
    </p:spTree>
    <p:extLst>
      <p:ext uri="{BB962C8B-B14F-4D97-AF65-F5344CB8AC3E}">
        <p14:creationId xmlns:p14="http://schemas.microsoft.com/office/powerpoint/2010/main" val="1030891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fld id="{D41EE3DB-24A4-40F0-AF0E-1111275A3B6E}" type="datetimeFigureOut">
              <a:rPr lang="el-GR" smtClean="0"/>
              <a:t>18/4/2021</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7D76ED8C-88BB-4193-8259-FE6A83905A28}" type="slidenum">
              <a:rPr lang="el-GR" smtClean="0"/>
              <a:t>‹#›</a:t>
            </a:fld>
            <a:endParaRPr lang="el-GR"/>
          </a:p>
        </p:txBody>
      </p:sp>
    </p:spTree>
    <p:extLst>
      <p:ext uri="{BB962C8B-B14F-4D97-AF65-F5344CB8AC3E}">
        <p14:creationId xmlns:p14="http://schemas.microsoft.com/office/powerpoint/2010/main" val="7354869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D41EE3DB-24A4-40F0-AF0E-1111275A3B6E}" type="datetimeFigureOut">
              <a:rPr lang="el-GR" smtClean="0"/>
              <a:t>18/4/2021</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7D76ED8C-88BB-4193-8259-FE6A83905A28}" type="slidenum">
              <a:rPr lang="el-GR" smtClean="0"/>
              <a:t>‹#›</a:t>
            </a:fld>
            <a:endParaRPr lang="el-GR"/>
          </a:p>
        </p:txBody>
      </p:sp>
    </p:spTree>
    <p:extLst>
      <p:ext uri="{BB962C8B-B14F-4D97-AF65-F5344CB8AC3E}">
        <p14:creationId xmlns:p14="http://schemas.microsoft.com/office/powerpoint/2010/main" val="31490324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1EE3DB-24A4-40F0-AF0E-1111275A3B6E}" type="datetimeFigureOut">
              <a:rPr lang="el-GR" smtClean="0"/>
              <a:t>18/4/2021</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7D76ED8C-88BB-4193-8259-FE6A83905A28}" type="slidenum">
              <a:rPr lang="el-GR" smtClean="0"/>
              <a:t>‹#›</a:t>
            </a:fld>
            <a:endParaRPr lang="el-GR"/>
          </a:p>
        </p:txBody>
      </p:sp>
    </p:spTree>
    <p:extLst>
      <p:ext uri="{BB962C8B-B14F-4D97-AF65-F5344CB8AC3E}">
        <p14:creationId xmlns:p14="http://schemas.microsoft.com/office/powerpoint/2010/main" val="20302513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D41EE3DB-24A4-40F0-AF0E-1111275A3B6E}" type="datetimeFigureOut">
              <a:rPr lang="el-GR" smtClean="0"/>
              <a:t>18/4/2021</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7D76ED8C-88BB-4193-8259-FE6A83905A28}" type="slidenum">
              <a:rPr lang="el-GR" smtClean="0"/>
              <a:t>‹#›</a:t>
            </a:fld>
            <a:endParaRPr lang="el-GR"/>
          </a:p>
        </p:txBody>
      </p:sp>
    </p:spTree>
    <p:extLst>
      <p:ext uri="{BB962C8B-B14F-4D97-AF65-F5344CB8AC3E}">
        <p14:creationId xmlns:p14="http://schemas.microsoft.com/office/powerpoint/2010/main" val="11696787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l-GR"/>
              <a:t>Κάντε κλικ για να επεξεργαστείτε τον τίτλο υποδείγματος</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D41EE3DB-24A4-40F0-AF0E-1111275A3B6E}" type="datetimeFigureOut">
              <a:rPr lang="el-GR" smtClean="0"/>
              <a:t>18/4/2021</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7D76ED8C-88BB-4193-8259-FE6A83905A28}" type="slidenum">
              <a:rPr lang="el-GR" smtClean="0"/>
              <a:t>‹#›</a:t>
            </a:fld>
            <a:endParaRPr lang="el-GR"/>
          </a:p>
        </p:txBody>
      </p:sp>
    </p:spTree>
    <p:extLst>
      <p:ext uri="{BB962C8B-B14F-4D97-AF65-F5344CB8AC3E}">
        <p14:creationId xmlns:p14="http://schemas.microsoft.com/office/powerpoint/2010/main" val="27151058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D41EE3DB-24A4-40F0-AF0E-1111275A3B6E}" type="datetimeFigureOut">
              <a:rPr lang="el-GR" smtClean="0"/>
              <a:t>18/4/2021</a:t>
            </a:fld>
            <a:endParaRPr lang="el-GR"/>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l-GR"/>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7D76ED8C-88BB-4193-8259-FE6A83905A28}" type="slidenum">
              <a:rPr lang="el-GR" smtClean="0"/>
              <a:t>‹#›</a:t>
            </a:fld>
            <a:endParaRPr lang="el-GR"/>
          </a:p>
        </p:txBody>
      </p:sp>
    </p:spTree>
    <p:extLst>
      <p:ext uri="{BB962C8B-B14F-4D97-AF65-F5344CB8AC3E}">
        <p14:creationId xmlns:p14="http://schemas.microsoft.com/office/powerpoint/2010/main" val="2799188535"/>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52EA5354-1AE0-4610-9A64-D7FC94EBC4A1}"/>
              </a:ext>
            </a:extLst>
          </p:cNvPr>
          <p:cNvPicPr>
            <a:picLocks noChangeAspect="1"/>
          </p:cNvPicPr>
          <p:nvPr/>
        </p:nvPicPr>
        <p:blipFill>
          <a:blip r:embed="rId2"/>
          <a:stretch>
            <a:fillRect/>
          </a:stretch>
        </p:blipFill>
        <p:spPr>
          <a:xfrm>
            <a:off x="139083" y="73240"/>
            <a:ext cx="11913833" cy="6587231"/>
          </a:xfrm>
          <a:prstGeom prst="rect">
            <a:avLst/>
          </a:prstGeom>
        </p:spPr>
      </p:pic>
      <p:sp>
        <p:nvSpPr>
          <p:cNvPr id="5" name="TextBox 4">
            <a:extLst>
              <a:ext uri="{FF2B5EF4-FFF2-40B4-BE49-F238E27FC236}">
                <a16:creationId xmlns:a16="http://schemas.microsoft.com/office/drawing/2014/main" id="{95C682D7-D3EC-4580-8E37-D27F0356C157}"/>
              </a:ext>
            </a:extLst>
          </p:cNvPr>
          <p:cNvSpPr txBox="1"/>
          <p:nvPr/>
        </p:nvSpPr>
        <p:spPr>
          <a:xfrm>
            <a:off x="1882066" y="1606857"/>
            <a:ext cx="9143999" cy="3416320"/>
          </a:xfrm>
          <a:prstGeom prst="rect">
            <a:avLst/>
          </a:prstGeom>
          <a:noFill/>
        </p:spPr>
        <p:txBody>
          <a:bodyPr wrap="square">
            <a:spAutoFit/>
          </a:bodyPr>
          <a:lstStyle/>
          <a:p>
            <a:r>
              <a:rPr lang="el-GR" sz="6600" dirty="0">
                <a:latin typeface="Arial" panose="020B0604020202020204" pitchFamily="34" charset="0"/>
                <a:cs typeface="Arial" panose="020B0604020202020204" pitchFamily="34" charset="0"/>
              </a:rPr>
              <a:t>ΗΘΗ ΚΑΙ ΕΘΙΜΑ ΤΟΥ </a:t>
            </a:r>
          </a:p>
          <a:p>
            <a:r>
              <a:rPr lang="el-GR" sz="6600" dirty="0">
                <a:latin typeface="Arial" panose="020B0604020202020204" pitchFamily="34" charset="0"/>
                <a:cs typeface="Arial" panose="020B0604020202020204" pitchFamily="34" charset="0"/>
              </a:rPr>
              <a:t>ΜΕΓΑΛΟΥ ΣΑΒΒΑΤΟΥ ΚΑΙ ΤΗΣ ΛΑΜΠΡΗΣ</a:t>
            </a:r>
          </a:p>
          <a:p>
            <a:r>
              <a:rPr lang="el-GR" dirty="0"/>
              <a:t>ΕΠΙΜΕΛΕΙΑ: Β. ΚΑΡΑΜΑΝΗ</a:t>
            </a:r>
          </a:p>
        </p:txBody>
      </p:sp>
    </p:spTree>
    <p:extLst>
      <p:ext uri="{BB962C8B-B14F-4D97-AF65-F5344CB8AC3E}">
        <p14:creationId xmlns:p14="http://schemas.microsoft.com/office/powerpoint/2010/main" val="34340264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DBEA1B52-59A4-4586-93CF-FCCA027347D0}"/>
              </a:ext>
            </a:extLst>
          </p:cNvPr>
          <p:cNvPicPr>
            <a:picLocks noChangeAspect="1"/>
          </p:cNvPicPr>
          <p:nvPr/>
        </p:nvPicPr>
        <p:blipFill>
          <a:blip r:embed="rId2"/>
          <a:stretch>
            <a:fillRect/>
          </a:stretch>
        </p:blipFill>
        <p:spPr>
          <a:xfrm>
            <a:off x="101641" y="121496"/>
            <a:ext cx="5994359" cy="6643288"/>
          </a:xfrm>
          <a:prstGeom prst="rect">
            <a:avLst/>
          </a:prstGeom>
        </p:spPr>
      </p:pic>
      <p:pic>
        <p:nvPicPr>
          <p:cNvPr id="5" name="Εικόνα 4">
            <a:extLst>
              <a:ext uri="{FF2B5EF4-FFF2-40B4-BE49-F238E27FC236}">
                <a16:creationId xmlns:a16="http://schemas.microsoft.com/office/drawing/2014/main" id="{12F7FED6-CB7A-4C14-853F-A428E0DB24B6}"/>
              </a:ext>
            </a:extLst>
          </p:cNvPr>
          <p:cNvPicPr>
            <a:picLocks noChangeAspect="1"/>
          </p:cNvPicPr>
          <p:nvPr/>
        </p:nvPicPr>
        <p:blipFill>
          <a:blip r:embed="rId3"/>
          <a:stretch>
            <a:fillRect/>
          </a:stretch>
        </p:blipFill>
        <p:spPr>
          <a:xfrm>
            <a:off x="6197642" y="121496"/>
            <a:ext cx="5892718" cy="6643288"/>
          </a:xfrm>
          <a:prstGeom prst="rect">
            <a:avLst/>
          </a:prstGeom>
        </p:spPr>
      </p:pic>
    </p:spTree>
    <p:extLst>
      <p:ext uri="{BB962C8B-B14F-4D97-AF65-F5344CB8AC3E}">
        <p14:creationId xmlns:p14="http://schemas.microsoft.com/office/powerpoint/2010/main" val="8818856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633E0F68-AA66-4C70-9092-0EC583FCF908}"/>
              </a:ext>
            </a:extLst>
          </p:cNvPr>
          <p:cNvPicPr>
            <a:picLocks noChangeAspect="1"/>
          </p:cNvPicPr>
          <p:nvPr/>
        </p:nvPicPr>
        <p:blipFill>
          <a:blip r:embed="rId2"/>
          <a:stretch>
            <a:fillRect/>
          </a:stretch>
        </p:blipFill>
        <p:spPr>
          <a:xfrm>
            <a:off x="83886" y="112618"/>
            <a:ext cx="6076190" cy="6652166"/>
          </a:xfrm>
          <a:prstGeom prst="rect">
            <a:avLst/>
          </a:prstGeom>
        </p:spPr>
      </p:pic>
      <p:pic>
        <p:nvPicPr>
          <p:cNvPr id="5" name="Εικόνα 4">
            <a:extLst>
              <a:ext uri="{FF2B5EF4-FFF2-40B4-BE49-F238E27FC236}">
                <a16:creationId xmlns:a16="http://schemas.microsoft.com/office/drawing/2014/main" id="{D2E560AD-17C9-48BD-9FED-F47DE863C5E7}"/>
              </a:ext>
            </a:extLst>
          </p:cNvPr>
          <p:cNvPicPr>
            <a:picLocks noChangeAspect="1"/>
          </p:cNvPicPr>
          <p:nvPr/>
        </p:nvPicPr>
        <p:blipFill>
          <a:blip r:embed="rId3"/>
          <a:stretch>
            <a:fillRect/>
          </a:stretch>
        </p:blipFill>
        <p:spPr>
          <a:xfrm>
            <a:off x="6288395" y="112617"/>
            <a:ext cx="5819720" cy="6652165"/>
          </a:xfrm>
          <a:prstGeom prst="rect">
            <a:avLst/>
          </a:prstGeom>
        </p:spPr>
      </p:pic>
    </p:spTree>
    <p:extLst>
      <p:ext uri="{BB962C8B-B14F-4D97-AF65-F5344CB8AC3E}">
        <p14:creationId xmlns:p14="http://schemas.microsoft.com/office/powerpoint/2010/main" val="42057616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a:extLst>
              <a:ext uri="{FF2B5EF4-FFF2-40B4-BE49-F238E27FC236}">
                <a16:creationId xmlns:a16="http://schemas.microsoft.com/office/drawing/2014/main" id="{F2A7E5B4-A411-4823-85DC-A927F15A68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703" y="73195"/>
            <a:ext cx="6736347" cy="668271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8B74F02E-56E7-42B4-AB19-D9348DA89674}"/>
              </a:ext>
            </a:extLst>
          </p:cNvPr>
          <p:cNvSpPr txBox="1"/>
          <p:nvPr/>
        </p:nvSpPr>
        <p:spPr>
          <a:xfrm>
            <a:off x="6924583" y="73196"/>
            <a:ext cx="5185714" cy="2585323"/>
          </a:xfrm>
          <a:prstGeom prst="rect">
            <a:avLst/>
          </a:prstGeom>
          <a:noFill/>
        </p:spPr>
        <p:txBody>
          <a:bodyPr wrap="square">
            <a:spAutoFit/>
          </a:bodyPr>
          <a:lstStyle/>
          <a:p>
            <a:r>
              <a:rPr lang="el-GR" dirty="0">
                <a:latin typeface="Arial" panose="020B0604020202020204" pitchFamily="34" charset="0"/>
                <a:cs typeface="Arial" panose="020B0604020202020204" pitchFamily="34" charset="0"/>
              </a:rPr>
              <a:t>       ΤΟ ΤΡΑΠΕΖΙ ΤΗΣ ΑΝΑΣΤΑΣΗΣ</a:t>
            </a:r>
          </a:p>
          <a:p>
            <a:r>
              <a:rPr lang="el-GR" dirty="0">
                <a:latin typeface="Arial" panose="020B0604020202020204" pitchFamily="34" charset="0"/>
                <a:cs typeface="Arial" panose="020B0604020202020204" pitchFamily="34" charset="0"/>
              </a:rPr>
              <a:t>Μετά τα μεσάνυχτα του Μεγάλου Σαββάτου και τις πρώτες πρωινές ώρες της Κυριακής του Πάσχα οι πιστοί κατά παλιά συνήθεια, μόλις επιστρέψουν από την Εκκλησία, παρακάθονται στο αναστάσιμο τραπέζι που είναι στρωμένο με </a:t>
            </a:r>
            <a:r>
              <a:rPr lang="el-GR" dirty="0" err="1">
                <a:latin typeface="Arial" panose="020B0604020202020204" pitchFamily="34" charset="0"/>
                <a:cs typeface="Arial" panose="020B0604020202020204" pitchFamily="34" charset="0"/>
              </a:rPr>
              <a:t>λαμπροκουλούρες,τσουρέκια</a:t>
            </a:r>
            <a:r>
              <a:rPr lang="el-GR" dirty="0">
                <a:latin typeface="Arial" panose="020B0604020202020204" pitchFamily="34" charset="0"/>
                <a:cs typeface="Arial" panose="020B0604020202020204" pitchFamily="34" charset="0"/>
              </a:rPr>
              <a:t>, κόκκινα αυγά και τρώνε μαγειρίτσα. Σαν πρώτο όμως φαγητό τρώνε παντού κόκκινο αυγό.</a:t>
            </a:r>
          </a:p>
        </p:txBody>
      </p:sp>
    </p:spTree>
    <p:extLst>
      <p:ext uri="{BB962C8B-B14F-4D97-AF65-F5344CB8AC3E}">
        <p14:creationId xmlns:p14="http://schemas.microsoft.com/office/powerpoint/2010/main" val="23180602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D1FDF62A-8D74-4201-84CC-2168FBCEAADA}"/>
              </a:ext>
            </a:extLst>
          </p:cNvPr>
          <p:cNvPicPr>
            <a:picLocks noChangeAspect="1"/>
          </p:cNvPicPr>
          <p:nvPr/>
        </p:nvPicPr>
        <p:blipFill>
          <a:blip r:embed="rId2"/>
          <a:stretch>
            <a:fillRect/>
          </a:stretch>
        </p:blipFill>
        <p:spPr>
          <a:xfrm>
            <a:off x="75360" y="0"/>
            <a:ext cx="6911366" cy="6720396"/>
          </a:xfrm>
          <a:prstGeom prst="rect">
            <a:avLst/>
          </a:prstGeom>
        </p:spPr>
      </p:pic>
      <p:sp>
        <p:nvSpPr>
          <p:cNvPr id="5" name="TextBox 4">
            <a:extLst>
              <a:ext uri="{FF2B5EF4-FFF2-40B4-BE49-F238E27FC236}">
                <a16:creationId xmlns:a16="http://schemas.microsoft.com/office/drawing/2014/main" id="{6828EDB3-9251-484A-A65C-D7BCA30F0121}"/>
              </a:ext>
            </a:extLst>
          </p:cNvPr>
          <p:cNvSpPr txBox="1"/>
          <p:nvPr/>
        </p:nvSpPr>
        <p:spPr>
          <a:xfrm>
            <a:off x="7066624" y="0"/>
            <a:ext cx="5050015" cy="3139321"/>
          </a:xfrm>
          <a:prstGeom prst="rect">
            <a:avLst/>
          </a:prstGeom>
          <a:noFill/>
        </p:spPr>
        <p:txBody>
          <a:bodyPr wrap="square">
            <a:spAutoFit/>
          </a:bodyPr>
          <a:lstStyle/>
          <a:p>
            <a:r>
              <a:rPr lang="el-GR" dirty="0">
                <a:latin typeface="Arial" panose="020B0604020202020204" pitchFamily="34" charset="0"/>
                <a:cs typeface="Arial" panose="020B0604020202020204" pitchFamily="34" charset="0"/>
              </a:rPr>
              <a:t>     ΤΟ ΤΣΟΥΓΚΡΙΣΜΑ ΤΩΝ ΑΥΓΩΝ</a:t>
            </a:r>
          </a:p>
          <a:p>
            <a:r>
              <a:rPr lang="el-GR" dirty="0">
                <a:latin typeface="Arial" panose="020B0604020202020204" pitchFamily="34" charset="0"/>
                <a:cs typeface="Arial" panose="020B0604020202020204" pitchFamily="34" charset="0"/>
              </a:rPr>
              <a:t>Είναι κοινή συνήθεια να τσουγκρίζουν τα αυγά, δηλ. να κτυπά ο ένας </a:t>
            </a:r>
            <a:r>
              <a:rPr lang="el-GR" dirty="0" err="1">
                <a:latin typeface="Arial" panose="020B0604020202020204" pitchFamily="34" charset="0"/>
                <a:cs typeface="Arial" panose="020B0604020202020204" pitchFamily="34" charset="0"/>
              </a:rPr>
              <a:t>τ’αυγό</a:t>
            </a:r>
            <a:r>
              <a:rPr lang="el-GR" dirty="0">
                <a:latin typeface="Arial" panose="020B0604020202020204" pitchFamily="34" charset="0"/>
                <a:cs typeface="Arial" panose="020B0604020202020204" pitchFamily="34" charset="0"/>
              </a:rPr>
              <a:t> του άλλου, μύτη με μύτη κ.λπ. Τότε παίρνουν από το εικονοστάσι το κόκκινο αυγό του περασμένου χρόνου και τοποθετούν ένα καινούργιο.</a:t>
            </a:r>
          </a:p>
          <a:p>
            <a:r>
              <a:rPr lang="el-GR" dirty="0">
                <a:latin typeface="Arial" panose="020B0604020202020204" pitchFamily="34" charset="0"/>
                <a:cs typeface="Arial" panose="020B0604020202020204" pitchFamily="34" charset="0"/>
              </a:rPr>
              <a:t>Το τσούγκρισμα των κόκκινων αυγών </a:t>
            </a:r>
            <a:r>
              <a:rPr lang="el-GR" dirty="0" err="1">
                <a:latin typeface="Arial" panose="020B0604020202020204" pitchFamily="34" charset="0"/>
                <a:cs typeface="Arial" panose="020B0604020202020204" pitchFamily="34" charset="0"/>
              </a:rPr>
              <a:t>συμβολιζει</a:t>
            </a:r>
            <a:r>
              <a:rPr lang="el-GR" dirty="0">
                <a:latin typeface="Arial" panose="020B0604020202020204" pitchFamily="34" charset="0"/>
                <a:cs typeface="Arial" panose="020B0604020202020204" pitchFamily="34" charset="0"/>
              </a:rPr>
              <a:t> τη γέννηση. Όπως σπάει το τσόφλι και βγαίνει μία νέα ύπαρξη στο φως, έτσι για τους χριστιανούς συμβολίζει την Ανάσταση του Χριστού.</a:t>
            </a:r>
          </a:p>
        </p:txBody>
      </p:sp>
    </p:spTree>
    <p:extLst>
      <p:ext uri="{BB962C8B-B14F-4D97-AF65-F5344CB8AC3E}">
        <p14:creationId xmlns:p14="http://schemas.microsoft.com/office/powerpoint/2010/main" val="29945761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D99B0056-57DA-4B52-B314-F391E1F72022}"/>
              </a:ext>
            </a:extLst>
          </p:cNvPr>
          <p:cNvPicPr>
            <a:picLocks noChangeAspect="1"/>
          </p:cNvPicPr>
          <p:nvPr/>
        </p:nvPicPr>
        <p:blipFill>
          <a:blip r:embed="rId2"/>
          <a:stretch>
            <a:fillRect/>
          </a:stretch>
        </p:blipFill>
        <p:spPr>
          <a:xfrm>
            <a:off x="76430" y="73245"/>
            <a:ext cx="7070094" cy="6673784"/>
          </a:xfrm>
          <a:prstGeom prst="rect">
            <a:avLst/>
          </a:prstGeom>
        </p:spPr>
      </p:pic>
      <p:sp>
        <p:nvSpPr>
          <p:cNvPr id="5" name="TextBox 4">
            <a:extLst>
              <a:ext uri="{FF2B5EF4-FFF2-40B4-BE49-F238E27FC236}">
                <a16:creationId xmlns:a16="http://schemas.microsoft.com/office/drawing/2014/main" id="{8A7FA9CA-8FF0-4032-BAAA-E5DCC4C9A7C4}"/>
              </a:ext>
            </a:extLst>
          </p:cNvPr>
          <p:cNvSpPr txBox="1"/>
          <p:nvPr/>
        </p:nvSpPr>
        <p:spPr>
          <a:xfrm>
            <a:off x="7253055" y="0"/>
            <a:ext cx="4862515" cy="6463308"/>
          </a:xfrm>
          <a:prstGeom prst="rect">
            <a:avLst/>
          </a:prstGeom>
          <a:noFill/>
        </p:spPr>
        <p:txBody>
          <a:bodyPr wrap="square">
            <a:spAutoFit/>
          </a:bodyPr>
          <a:lstStyle/>
          <a:p>
            <a:r>
              <a:rPr lang="el-GR" dirty="0">
                <a:latin typeface="Arial" panose="020B0604020202020204" pitchFamily="34" charset="0"/>
                <a:cs typeface="Arial" panose="020B0604020202020204" pitchFamily="34" charset="0"/>
              </a:rPr>
              <a:t>      ΤΟ ΕΘΙΜΟ ΤΗΣ ΜΑΓΕΙΡΙΤΣΑΣ</a:t>
            </a:r>
          </a:p>
          <a:p>
            <a:r>
              <a:rPr lang="el-GR" dirty="0">
                <a:latin typeface="Arial" panose="020B0604020202020204" pitchFamily="34" charset="0"/>
                <a:cs typeface="Arial" panose="020B0604020202020204" pitchFamily="34" charset="0"/>
              </a:rPr>
              <a:t>Η μαγειρίτσα είναι η σούπα που περιλαμβάνει τα εντόσθια και τη συκωταριά (παράδοση ότι δεν πρέπει να μείνει τίποτα από το αρνί του Πάσχα),φρέσκα κρεμμυδάκια, ρύζι (όχι πάντα), μαρούλι, αυγά, άνηθο, ελαιόλαδο, αλάτι, πιπέρι και λεμόνι.</a:t>
            </a:r>
          </a:p>
          <a:p>
            <a:r>
              <a:rPr lang="el-GR" dirty="0">
                <a:latin typeface="Arial" panose="020B0604020202020204" pitchFamily="34" charset="0"/>
                <a:cs typeface="Arial" panose="020B0604020202020204" pitchFamily="34" charset="0"/>
              </a:rPr>
              <a:t>Το βράδυ της Ανάστασης είναι ουσιαστικά το τέλος της Σαρακοστής, δηλαδή το τέλος της 40ημερης νηστείας από την Καθαρά Δευτέρα. Το πιάτο με την μαγειρίτσα είναι μια πολύ εύστοχή και ήπια επιλογή για το στομάχι, αφού όσοι νήστεψαν το κρέας για σαράντα ημέρες, θα πρέπει να προσέξουν και να ξεκινήσουν σταδιακά την κρεατοφαγία που ακολουθεί τις επόμενες ημέρες. Οπότε η μαγειρίτσα είναι το φαγητό που προετοιμάζει τον ανθρώπινο οργανισμό ώστε να μην πέσει κατ’ ευθείαν στα βαθιά, με το αρνί και το κατσίκι της επόμενη μέρας. Γι’ αυτό και επιλέχθηκε να τρώγεται το βράδυ του Μεγάλου Σαββάτου και καθιερώθηκε ως έθιμο.</a:t>
            </a:r>
          </a:p>
        </p:txBody>
      </p:sp>
    </p:spTree>
    <p:extLst>
      <p:ext uri="{BB962C8B-B14F-4D97-AF65-F5344CB8AC3E}">
        <p14:creationId xmlns:p14="http://schemas.microsoft.com/office/powerpoint/2010/main" val="37525654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Πάσχα - Λαμπρή | giortazei.gr">
            <a:extLst>
              <a:ext uri="{FF2B5EF4-FFF2-40B4-BE49-F238E27FC236}">
                <a16:creationId xmlns:a16="http://schemas.microsoft.com/office/drawing/2014/main" id="{B94884C0-6843-4EDB-B9B8-7CB78EC3C3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410" y="150921"/>
            <a:ext cx="11984854" cy="662274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139A8258-95BA-4659-96E8-8D53851D1D85}"/>
              </a:ext>
            </a:extLst>
          </p:cNvPr>
          <p:cNvSpPr txBox="1"/>
          <p:nvPr/>
        </p:nvSpPr>
        <p:spPr>
          <a:xfrm>
            <a:off x="2388092" y="2121763"/>
            <a:ext cx="8451542" cy="1015663"/>
          </a:xfrm>
          <a:prstGeom prst="rect">
            <a:avLst/>
          </a:prstGeom>
          <a:noFill/>
        </p:spPr>
        <p:txBody>
          <a:bodyPr wrap="square">
            <a:spAutoFit/>
          </a:bodyPr>
          <a:lstStyle/>
          <a:p>
            <a:r>
              <a:rPr lang="el-GR" sz="6000" dirty="0">
                <a:solidFill>
                  <a:srgbClr val="FF0000"/>
                </a:solidFill>
                <a:latin typeface="Arial" panose="020B0604020202020204" pitchFamily="34" charset="0"/>
                <a:cs typeface="Arial" panose="020B0604020202020204" pitchFamily="34" charset="0"/>
              </a:rPr>
              <a:t>ΜΕΓΑΛΟ ΣΑΒΒΑΤΟ</a:t>
            </a:r>
          </a:p>
        </p:txBody>
      </p:sp>
    </p:spTree>
    <p:extLst>
      <p:ext uri="{BB962C8B-B14F-4D97-AF65-F5344CB8AC3E}">
        <p14:creationId xmlns:p14="http://schemas.microsoft.com/office/powerpoint/2010/main" val="22977000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FEE47EE-0C0B-45D2-9C67-2C358F23173E}"/>
              </a:ext>
            </a:extLst>
          </p:cNvPr>
          <p:cNvSpPr txBox="1"/>
          <p:nvPr/>
        </p:nvSpPr>
        <p:spPr>
          <a:xfrm>
            <a:off x="6844683" y="0"/>
            <a:ext cx="5347317" cy="2031325"/>
          </a:xfrm>
          <a:prstGeom prst="rect">
            <a:avLst/>
          </a:prstGeom>
          <a:noFill/>
        </p:spPr>
        <p:txBody>
          <a:bodyPr wrap="square">
            <a:spAutoFit/>
          </a:bodyPr>
          <a:lstStyle/>
          <a:p>
            <a:r>
              <a:rPr lang="el-GR" dirty="0">
                <a:latin typeface="Arial" panose="020B0604020202020204" pitchFamily="34" charset="0"/>
                <a:cs typeface="Arial" panose="020B0604020202020204" pitchFamily="34" charset="0"/>
              </a:rPr>
              <a:t>     ΠΡΟΕΤΟΙΜΑΣΙΕΣ ΤΟ Μ. ΣΑΒΒΑΤΟ</a:t>
            </a:r>
          </a:p>
          <a:p>
            <a:r>
              <a:rPr lang="el-GR" dirty="0">
                <a:latin typeface="Arial" panose="020B0604020202020204" pitchFamily="34" charset="0"/>
                <a:cs typeface="Arial" panose="020B0604020202020204" pitchFamily="34" charset="0"/>
              </a:rPr>
              <a:t>Από το πρωί του Μ. Σαββάτου οι εκκλησίες στολίζονται με δάφνες. Οι νοικοκυρές ετοιμάζουν τις </a:t>
            </a:r>
            <a:r>
              <a:rPr lang="el-GR" dirty="0" err="1">
                <a:latin typeface="Arial" panose="020B0604020202020204" pitchFamily="34" charset="0"/>
                <a:cs typeface="Arial" panose="020B0604020202020204" pitchFamily="34" charset="0"/>
              </a:rPr>
              <a:t>λαμπροκολούρες</a:t>
            </a:r>
            <a:r>
              <a:rPr lang="el-GR" dirty="0">
                <a:latin typeface="Arial" panose="020B0604020202020204" pitchFamily="34" charset="0"/>
                <a:cs typeface="Arial" panose="020B0604020202020204" pitchFamily="34" charset="0"/>
              </a:rPr>
              <a:t> και τα </a:t>
            </a:r>
            <a:r>
              <a:rPr lang="el-GR" dirty="0" err="1">
                <a:latin typeface="Arial" panose="020B0604020202020204" pitchFamily="34" charset="0"/>
                <a:cs typeface="Arial" panose="020B0604020202020204" pitchFamily="34" charset="0"/>
              </a:rPr>
              <a:t>λαμπρόψωμα</a:t>
            </a:r>
            <a:r>
              <a:rPr lang="el-GR" dirty="0">
                <a:latin typeface="Arial" panose="020B0604020202020204" pitchFamily="34" charset="0"/>
                <a:cs typeface="Arial" panose="020B0604020202020204" pitchFamily="34" charset="0"/>
              </a:rPr>
              <a:t>, οι δε άντρες αναλάμβαναν,  παλαιότερα, το σφάξιμο του αρνιού, που την ημέρα της Λαμπρής θα σουβλισθεί.</a:t>
            </a:r>
          </a:p>
        </p:txBody>
      </p:sp>
      <p:pic>
        <p:nvPicPr>
          <p:cNvPr id="2052" name="Picture 4" descr="Το έθιμο της Λαμπροκουλούρας - Αφιέρωμα - Σαν Σήμερα .gr">
            <a:extLst>
              <a:ext uri="{FF2B5EF4-FFF2-40B4-BE49-F238E27FC236}">
                <a16:creationId xmlns:a16="http://schemas.microsoft.com/office/drawing/2014/main" id="{10DAF5A4-BB2E-4928-813E-37548C223E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821" y="101030"/>
            <a:ext cx="6747861" cy="6672631"/>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Λαμπροκουλούρα - Natura">
            <a:extLst>
              <a:ext uri="{FF2B5EF4-FFF2-40B4-BE49-F238E27FC236}">
                <a16:creationId xmlns:a16="http://schemas.microsoft.com/office/drawing/2014/main" id="{7A41A4F7-3899-4618-B888-7995B8DE10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55237" y="1915404"/>
            <a:ext cx="5126207" cy="48582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82388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746EF1F0-899E-41B5-8E45-188206A31A9C}"/>
              </a:ext>
            </a:extLst>
          </p:cNvPr>
          <p:cNvPicPr>
            <a:picLocks noChangeAspect="1"/>
          </p:cNvPicPr>
          <p:nvPr/>
        </p:nvPicPr>
        <p:blipFill>
          <a:blip r:embed="rId2"/>
          <a:stretch>
            <a:fillRect/>
          </a:stretch>
        </p:blipFill>
        <p:spPr>
          <a:xfrm>
            <a:off x="92169" y="71021"/>
            <a:ext cx="6681493" cy="6667130"/>
          </a:xfrm>
          <a:prstGeom prst="rect">
            <a:avLst/>
          </a:prstGeom>
        </p:spPr>
      </p:pic>
      <p:sp>
        <p:nvSpPr>
          <p:cNvPr id="5" name="TextBox 4">
            <a:extLst>
              <a:ext uri="{FF2B5EF4-FFF2-40B4-BE49-F238E27FC236}">
                <a16:creationId xmlns:a16="http://schemas.microsoft.com/office/drawing/2014/main" id="{94F8ABC4-49E2-45F9-B596-A8D800A3F44B}"/>
              </a:ext>
            </a:extLst>
          </p:cNvPr>
          <p:cNvSpPr txBox="1"/>
          <p:nvPr/>
        </p:nvSpPr>
        <p:spPr>
          <a:xfrm>
            <a:off x="6844683" y="71021"/>
            <a:ext cx="5255148" cy="1477328"/>
          </a:xfrm>
          <a:prstGeom prst="rect">
            <a:avLst/>
          </a:prstGeom>
          <a:noFill/>
        </p:spPr>
        <p:txBody>
          <a:bodyPr wrap="square">
            <a:spAutoFit/>
          </a:bodyPr>
          <a:lstStyle/>
          <a:p>
            <a:r>
              <a:rPr lang="el-GR" dirty="0">
                <a:latin typeface="Arial" panose="020B0604020202020204" pitchFamily="34" charset="0"/>
                <a:cs typeface="Arial" panose="020B0604020202020204" pitchFamily="34" charset="0"/>
              </a:rPr>
              <a:t>    ΛΑΜΠΑΔΕΣ ΚΑΙ ΔΩΡΑ ΤΩΝ ΝΟΝΩΝ</a:t>
            </a:r>
          </a:p>
          <a:p>
            <a:r>
              <a:rPr lang="el-GR" dirty="0">
                <a:latin typeface="Arial" panose="020B0604020202020204" pitchFamily="34" charset="0"/>
                <a:cs typeface="Arial" panose="020B0604020202020204" pitchFamily="34" charset="0"/>
              </a:rPr>
              <a:t>Το Μεγάλο Σάββατο οι νονοί στέλνουν στα βαφτιστήρια τους τις λαμπάδες τους, καινούρια ρούχα και ιδιαίτερα παπούτσια, για να μη σκοντάφτουν όλο το χρόνο.</a:t>
            </a:r>
          </a:p>
        </p:txBody>
      </p:sp>
    </p:spTree>
    <p:extLst>
      <p:ext uri="{BB962C8B-B14F-4D97-AF65-F5344CB8AC3E}">
        <p14:creationId xmlns:p14="http://schemas.microsoft.com/office/powerpoint/2010/main" val="37363776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3F843552-F2E6-462E-BC22-06E198114BEB}"/>
              </a:ext>
            </a:extLst>
          </p:cNvPr>
          <p:cNvPicPr>
            <a:picLocks noChangeAspect="1"/>
          </p:cNvPicPr>
          <p:nvPr/>
        </p:nvPicPr>
        <p:blipFill>
          <a:blip r:embed="rId2"/>
          <a:stretch>
            <a:fillRect/>
          </a:stretch>
        </p:blipFill>
        <p:spPr>
          <a:xfrm>
            <a:off x="6924582" y="3236975"/>
            <a:ext cx="5168785" cy="3485641"/>
          </a:xfrm>
          <a:prstGeom prst="rect">
            <a:avLst/>
          </a:prstGeom>
        </p:spPr>
      </p:pic>
      <p:sp>
        <p:nvSpPr>
          <p:cNvPr id="5" name="TextBox 4">
            <a:extLst>
              <a:ext uri="{FF2B5EF4-FFF2-40B4-BE49-F238E27FC236}">
                <a16:creationId xmlns:a16="http://schemas.microsoft.com/office/drawing/2014/main" id="{A793C0FA-F021-4009-9C27-EDD1C417DE31}"/>
              </a:ext>
            </a:extLst>
          </p:cNvPr>
          <p:cNvSpPr txBox="1"/>
          <p:nvPr/>
        </p:nvSpPr>
        <p:spPr>
          <a:xfrm>
            <a:off x="6924583" y="97654"/>
            <a:ext cx="5168785" cy="3139321"/>
          </a:xfrm>
          <a:prstGeom prst="rect">
            <a:avLst/>
          </a:prstGeom>
          <a:noFill/>
        </p:spPr>
        <p:txBody>
          <a:bodyPr wrap="square">
            <a:spAutoFit/>
          </a:bodyPr>
          <a:lstStyle/>
          <a:p>
            <a:r>
              <a:rPr lang="el-GR" dirty="0">
                <a:latin typeface="Arial" panose="020B0604020202020204" pitchFamily="34" charset="0"/>
                <a:cs typeface="Arial" panose="020B0604020202020204" pitchFamily="34" charset="0"/>
              </a:rPr>
              <a:t>ΤΟ ΒΡΑΔΥ ΤΗΣ ΑΝΑΣΤΑΣΗΣ</a:t>
            </a:r>
          </a:p>
          <a:p>
            <a:r>
              <a:rPr lang="el-GR" dirty="0">
                <a:latin typeface="Arial" panose="020B0604020202020204" pitchFamily="34" charset="0"/>
                <a:cs typeface="Arial" panose="020B0604020202020204" pitchFamily="34" charset="0"/>
              </a:rPr>
              <a:t>Το βράδυ του Μ. Σαββάτου λίγο πριν χτυπήσουν οι καμπάνες για την εκκλησία, οι πιστοί φορούν τα ολοκαίνουργα ρούχα τους, παίρνουν τις  άσπρες λαμπάδες τους  για να τις ανάψουν με  το ΄</a:t>
            </a:r>
            <a:r>
              <a:rPr lang="el-GR" dirty="0" err="1">
                <a:latin typeface="Arial" panose="020B0604020202020204" pitchFamily="34" charset="0"/>
                <a:cs typeface="Arial" panose="020B0604020202020204" pitchFamily="34" charset="0"/>
              </a:rPr>
              <a:t>Αγιο</a:t>
            </a:r>
            <a:r>
              <a:rPr lang="el-GR" dirty="0">
                <a:latin typeface="Arial" panose="020B0604020202020204" pitchFamily="34" charset="0"/>
                <a:cs typeface="Arial" panose="020B0604020202020204" pitchFamily="34" charset="0"/>
              </a:rPr>
              <a:t> Φως και πηγαίνουν να παρακολουθήσουν την λειτουργία της </a:t>
            </a:r>
            <a:r>
              <a:rPr lang="el-GR" dirty="0" err="1">
                <a:latin typeface="Arial" panose="020B0604020202020204" pitchFamily="34" charset="0"/>
                <a:cs typeface="Arial" panose="020B0604020202020204" pitchFamily="34" charset="0"/>
              </a:rPr>
              <a:t>Ανάστασης.Μόλις</a:t>
            </a:r>
            <a:r>
              <a:rPr lang="el-GR" dirty="0">
                <a:latin typeface="Arial" panose="020B0604020202020204" pitchFamily="34" charset="0"/>
                <a:cs typeface="Arial" panose="020B0604020202020204" pitchFamily="34" charset="0"/>
              </a:rPr>
              <a:t> ο ιερέας </a:t>
            </a:r>
            <a:r>
              <a:rPr lang="el-GR" dirty="0" err="1">
                <a:latin typeface="Arial" panose="020B0604020202020204" pitchFamily="34" charset="0"/>
                <a:cs typeface="Arial" panose="020B0604020202020204" pitchFamily="34" charset="0"/>
              </a:rPr>
              <a:t>πει«Δεύτε</a:t>
            </a:r>
            <a:r>
              <a:rPr lang="el-GR" dirty="0">
                <a:latin typeface="Arial" panose="020B0604020202020204" pitchFamily="34" charset="0"/>
                <a:cs typeface="Arial" panose="020B0604020202020204" pitchFamily="34" charset="0"/>
              </a:rPr>
              <a:t> λάβετε </a:t>
            </a:r>
            <a:r>
              <a:rPr lang="el-GR" dirty="0" err="1">
                <a:latin typeface="Arial" panose="020B0604020202020204" pitchFamily="34" charset="0"/>
                <a:cs typeface="Arial" panose="020B0604020202020204" pitchFamily="34" charset="0"/>
              </a:rPr>
              <a:t>φώς</a:t>
            </a:r>
            <a:r>
              <a:rPr lang="el-GR" dirty="0">
                <a:latin typeface="Arial" panose="020B0604020202020204" pitchFamily="34" charset="0"/>
                <a:cs typeface="Arial" panose="020B0604020202020204" pitchFamily="34" charset="0"/>
              </a:rPr>
              <a:t>...»  ανάβουν οι λαμπάδες. Γυρίζοντας από την Ανάσταση σταυρώνουν με το Άγιο Φως  το πάνω μέρος της εξώπορτας.</a:t>
            </a:r>
          </a:p>
        </p:txBody>
      </p:sp>
      <p:pic>
        <p:nvPicPr>
          <p:cNvPr id="3074" name="Picture 2" descr="Λακωνικά Νέα | Η Ακολουθία της Αναστάσεως στον Μητροπολιτικό Ναό Σπάρτης. |  Λακωνικά Νέα, ειδήσεις, σπάρτη, σκάλα, μολάοι, lakonika nea, eidhseis">
            <a:extLst>
              <a:ext uri="{FF2B5EF4-FFF2-40B4-BE49-F238E27FC236}">
                <a16:creationId xmlns:a16="http://schemas.microsoft.com/office/drawing/2014/main" id="{E0459C2C-B3A2-4B41-9DBF-1F62634884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631" y="97654"/>
            <a:ext cx="6701664" cy="66249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28042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17731FBA-0D7C-426F-933F-2FBD348C0A8D}"/>
              </a:ext>
            </a:extLst>
          </p:cNvPr>
          <p:cNvPicPr>
            <a:picLocks noChangeAspect="1"/>
          </p:cNvPicPr>
          <p:nvPr/>
        </p:nvPicPr>
        <p:blipFill>
          <a:blip r:embed="rId2"/>
          <a:stretch>
            <a:fillRect/>
          </a:stretch>
        </p:blipFill>
        <p:spPr>
          <a:xfrm>
            <a:off x="95429" y="118362"/>
            <a:ext cx="6669355" cy="6637545"/>
          </a:xfrm>
          <a:prstGeom prst="rect">
            <a:avLst/>
          </a:prstGeom>
        </p:spPr>
      </p:pic>
      <p:pic>
        <p:nvPicPr>
          <p:cNvPr id="5" name="Εικόνα 4">
            <a:extLst>
              <a:ext uri="{FF2B5EF4-FFF2-40B4-BE49-F238E27FC236}">
                <a16:creationId xmlns:a16="http://schemas.microsoft.com/office/drawing/2014/main" id="{6332AA96-6B4C-40B7-9899-6782F0C4851D}"/>
              </a:ext>
            </a:extLst>
          </p:cNvPr>
          <p:cNvPicPr>
            <a:picLocks noChangeAspect="1"/>
          </p:cNvPicPr>
          <p:nvPr/>
        </p:nvPicPr>
        <p:blipFill>
          <a:blip r:embed="rId3"/>
          <a:stretch>
            <a:fillRect/>
          </a:stretch>
        </p:blipFill>
        <p:spPr>
          <a:xfrm>
            <a:off x="6889071" y="2149687"/>
            <a:ext cx="5238095" cy="4606220"/>
          </a:xfrm>
          <a:prstGeom prst="rect">
            <a:avLst/>
          </a:prstGeom>
        </p:spPr>
      </p:pic>
      <p:sp>
        <p:nvSpPr>
          <p:cNvPr id="7" name="TextBox 6">
            <a:extLst>
              <a:ext uri="{FF2B5EF4-FFF2-40B4-BE49-F238E27FC236}">
                <a16:creationId xmlns:a16="http://schemas.microsoft.com/office/drawing/2014/main" id="{8A0001EC-132A-45EE-B712-1AC83081729D}"/>
              </a:ext>
            </a:extLst>
          </p:cNvPr>
          <p:cNvSpPr txBox="1"/>
          <p:nvPr/>
        </p:nvSpPr>
        <p:spPr>
          <a:xfrm>
            <a:off x="6889071" y="118362"/>
            <a:ext cx="5207500" cy="2031325"/>
          </a:xfrm>
          <a:prstGeom prst="rect">
            <a:avLst/>
          </a:prstGeom>
          <a:noFill/>
        </p:spPr>
        <p:txBody>
          <a:bodyPr wrap="square">
            <a:spAutoFit/>
          </a:bodyPr>
          <a:lstStyle/>
          <a:p>
            <a:r>
              <a:rPr lang="el-GR" dirty="0">
                <a:latin typeface="Arial" panose="020B0604020202020204" pitchFamily="34" charset="0"/>
                <a:cs typeface="Arial" panose="020B0604020202020204" pitchFamily="34" charset="0"/>
              </a:rPr>
              <a:t>                  ΤΟ ΑΜΙΛΗΤΟ ΦΩΣ</a:t>
            </a:r>
          </a:p>
          <a:p>
            <a:r>
              <a:rPr lang="el-GR" dirty="0">
                <a:latin typeface="Arial" panose="020B0604020202020204" pitchFamily="34" charset="0"/>
                <a:cs typeface="Arial" panose="020B0604020202020204" pitchFamily="34" charset="0"/>
              </a:rPr>
              <a:t> Μόλις πει ο παπάς το «δεύτε λάβετε φως»,  </a:t>
            </a:r>
          </a:p>
          <a:p>
            <a:r>
              <a:rPr lang="el-GR" dirty="0">
                <a:latin typeface="Arial" panose="020B0604020202020204" pitchFamily="34" charset="0"/>
                <a:cs typeface="Arial" panose="020B0604020202020204" pitchFamily="34" charset="0"/>
              </a:rPr>
              <a:t>πολλοί με ένα κερί ή φαναράκι μεταφέρουν το άγιο φως στο σπίτι τους αμίλητοι ( μόλις πάρουν το φως και μέχρι να πάνε το σπίτι δεν λένε καμιά λέξη), πιστεύοντας ότι έτσι θα γίνει κάτι καλό στο σπιτικό τους ή ότι έτσι θα φύγουν οι δαίμονες. </a:t>
            </a:r>
          </a:p>
        </p:txBody>
      </p:sp>
    </p:spTree>
    <p:extLst>
      <p:ext uri="{BB962C8B-B14F-4D97-AF65-F5344CB8AC3E}">
        <p14:creationId xmlns:p14="http://schemas.microsoft.com/office/powerpoint/2010/main" val="15397180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DED74665-5F13-422D-9CFD-626C4EAD251E}"/>
              </a:ext>
            </a:extLst>
          </p:cNvPr>
          <p:cNvPicPr>
            <a:picLocks noChangeAspect="1"/>
          </p:cNvPicPr>
          <p:nvPr/>
        </p:nvPicPr>
        <p:blipFill>
          <a:blip r:embed="rId2"/>
          <a:stretch>
            <a:fillRect/>
          </a:stretch>
        </p:blipFill>
        <p:spPr>
          <a:xfrm>
            <a:off x="87991" y="62143"/>
            <a:ext cx="6551720" cy="6733714"/>
          </a:xfrm>
          <a:prstGeom prst="rect">
            <a:avLst/>
          </a:prstGeom>
        </p:spPr>
      </p:pic>
      <p:sp>
        <p:nvSpPr>
          <p:cNvPr id="5" name="TextBox 4">
            <a:extLst>
              <a:ext uri="{FF2B5EF4-FFF2-40B4-BE49-F238E27FC236}">
                <a16:creationId xmlns:a16="http://schemas.microsoft.com/office/drawing/2014/main" id="{0BDE6AAB-0E1A-435A-B6F8-BDE837B5090D}"/>
              </a:ext>
            </a:extLst>
          </p:cNvPr>
          <p:cNvSpPr txBox="1"/>
          <p:nvPr/>
        </p:nvSpPr>
        <p:spPr>
          <a:xfrm>
            <a:off x="6738151" y="62143"/>
            <a:ext cx="5338437" cy="3416320"/>
          </a:xfrm>
          <a:prstGeom prst="rect">
            <a:avLst/>
          </a:prstGeom>
          <a:noFill/>
        </p:spPr>
        <p:txBody>
          <a:bodyPr wrap="square">
            <a:spAutoFit/>
          </a:bodyPr>
          <a:lstStyle/>
          <a:p>
            <a:r>
              <a:rPr lang="el-GR" dirty="0">
                <a:latin typeface="Arial" panose="020B0604020202020204" pitchFamily="34" charset="0"/>
                <a:cs typeface="Arial" panose="020B0604020202020204" pitchFamily="34" charset="0"/>
              </a:rPr>
              <a:t>        ΧΡΙΣΤΟΣ ΑΝΕΣΤΗ: ΑΝΑΣΤΑΣΙΜΟ ΦΙΛΙ- </a:t>
            </a:r>
          </a:p>
          <a:p>
            <a:r>
              <a:rPr lang="el-GR" dirty="0">
                <a:latin typeface="Arial" panose="020B0604020202020204" pitchFamily="34" charset="0"/>
                <a:cs typeface="Arial" panose="020B0604020202020204" pitchFamily="34" charset="0"/>
              </a:rPr>
              <a:t>                      ΤΣΟΥΓΚΡΙΣΜΑ ΑΥΓΟΥ</a:t>
            </a:r>
          </a:p>
          <a:p>
            <a:r>
              <a:rPr lang="el-GR" dirty="0">
                <a:latin typeface="Arial" panose="020B0604020202020204" pitchFamily="34" charset="0"/>
                <a:cs typeface="Arial" panose="020B0604020202020204" pitchFamily="34" charset="0"/>
              </a:rPr>
              <a:t>Την ώρα που οι ιερείς μαζί με τους πιστούς ψάλλουν το Χριστός Ανέστη σε πολλές περιοχές τσουγκρίζουν το </a:t>
            </a:r>
            <a:r>
              <a:rPr lang="el-GR" dirty="0" err="1">
                <a:latin typeface="Arial" panose="020B0604020202020204" pitchFamily="34" charset="0"/>
                <a:cs typeface="Arial" panose="020B0604020202020204" pitchFamily="34" charset="0"/>
              </a:rPr>
              <a:t>αυγό,που</a:t>
            </a:r>
            <a:r>
              <a:rPr lang="el-GR" dirty="0">
                <a:latin typeface="Arial" panose="020B0604020202020204" pitchFamily="34" charset="0"/>
                <a:cs typeface="Arial" panose="020B0604020202020204" pitchFamily="34" charset="0"/>
              </a:rPr>
              <a:t> φροντίζουν να έχουν μαζί τους, και δίνουν το Αναστάσιμο φιλί, που και ο εθνικός μας ποιητής, Διονύσιος Σολωμός, έχει υμνήσει, όπως αναφέρεται παρακάτω:</a:t>
            </a:r>
          </a:p>
          <a:p>
            <a:r>
              <a:rPr lang="el-GR" dirty="0">
                <a:latin typeface="Arial" panose="020B0604020202020204" pitchFamily="34" charset="0"/>
                <a:cs typeface="Arial" panose="020B0604020202020204" pitchFamily="34" charset="0"/>
              </a:rPr>
              <a:t>‘Χριστός Ανέστη! Νέοι, γέροι και κόρες,</a:t>
            </a:r>
          </a:p>
          <a:p>
            <a:r>
              <a:rPr lang="el-GR" dirty="0">
                <a:latin typeface="Arial" panose="020B0604020202020204" pitchFamily="34" charset="0"/>
                <a:cs typeface="Arial" panose="020B0604020202020204" pitchFamily="34" charset="0"/>
              </a:rPr>
              <a:t>όλοι, μικροί μεγάλοι, ετοιμαστείτε…..</a:t>
            </a:r>
          </a:p>
          <a:p>
            <a:r>
              <a:rPr lang="el-GR" dirty="0">
                <a:latin typeface="Arial" panose="020B0604020202020204" pitchFamily="34" charset="0"/>
                <a:cs typeface="Arial" panose="020B0604020202020204" pitchFamily="34" charset="0"/>
              </a:rPr>
              <a:t>…. ανοίξατε αγκαλιές ειρηνοφόρες</a:t>
            </a:r>
          </a:p>
          <a:p>
            <a:r>
              <a:rPr lang="el-GR" dirty="0">
                <a:latin typeface="Arial" panose="020B0604020202020204" pitchFamily="34" charset="0"/>
                <a:cs typeface="Arial" panose="020B0604020202020204" pitchFamily="34" charset="0"/>
              </a:rPr>
              <a:t>ομπρός εις τους Αγίους και φιληθείτε!!</a:t>
            </a:r>
          </a:p>
        </p:txBody>
      </p:sp>
      <p:pic>
        <p:nvPicPr>
          <p:cNvPr id="4098" name="Picture 2" descr="ΧΡΙΣΤΟΣ ΑΝΕΣΤΗ. - - Ορθοδοξία">
            <a:extLst>
              <a:ext uri="{FF2B5EF4-FFF2-40B4-BE49-F238E27FC236}">
                <a16:creationId xmlns:a16="http://schemas.microsoft.com/office/drawing/2014/main" id="{CF5B141A-2466-426B-B9E1-9821A3DF65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8150" y="3429001"/>
            <a:ext cx="5338438" cy="33668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73199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ΠΟΙΟΣ ΕΙΠΕ ΓΙΑ ΠΡΩΤΗ ΦΟΡΑ ΤΟ «ΧΡΙΣΤΟΣ ΑΝΕΣΤΗ» « Ι. Ν. «ΜΕΓΑΛΗΣ» ΠΑΝΑΓΙΑΣ -  ΑΓΙΟΥ ΔΗΜΗΤΡΙΟΥ ΘΗΒΩΝ">
            <a:extLst>
              <a:ext uri="{FF2B5EF4-FFF2-40B4-BE49-F238E27FC236}">
                <a16:creationId xmlns:a16="http://schemas.microsoft.com/office/drawing/2014/main" id="{76291993-DADA-443B-A461-50375CC230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750" y="626200"/>
            <a:ext cx="11950500" cy="610307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43D6895-D178-4746-9F39-4AF09E11EDA8}"/>
              </a:ext>
            </a:extLst>
          </p:cNvPr>
          <p:cNvSpPr txBox="1"/>
          <p:nvPr/>
        </p:nvSpPr>
        <p:spPr>
          <a:xfrm>
            <a:off x="1908699" y="0"/>
            <a:ext cx="7324078" cy="707886"/>
          </a:xfrm>
          <a:prstGeom prst="rect">
            <a:avLst/>
          </a:prstGeom>
          <a:noFill/>
        </p:spPr>
        <p:txBody>
          <a:bodyPr wrap="square">
            <a:spAutoFit/>
          </a:bodyPr>
          <a:lstStyle/>
          <a:p>
            <a:r>
              <a:rPr lang="el-GR" sz="4000" dirty="0">
                <a:latin typeface="Arial" panose="020B0604020202020204" pitchFamily="34" charset="0"/>
                <a:cs typeface="Arial" panose="020B0604020202020204" pitchFamily="34" charset="0"/>
              </a:rPr>
              <a:t>         ΑΝΑΣΤΑΣΙΜΕΣ ΕΥΧΕΣ</a:t>
            </a:r>
          </a:p>
        </p:txBody>
      </p:sp>
    </p:spTree>
    <p:extLst>
      <p:ext uri="{BB962C8B-B14F-4D97-AF65-F5344CB8AC3E}">
        <p14:creationId xmlns:p14="http://schemas.microsoft.com/office/powerpoint/2010/main" val="19630662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BF1A76BC-98AE-4775-A10D-791E28DF3184}"/>
              </a:ext>
            </a:extLst>
          </p:cNvPr>
          <p:cNvPicPr>
            <a:picLocks noChangeAspect="1"/>
          </p:cNvPicPr>
          <p:nvPr/>
        </p:nvPicPr>
        <p:blipFill>
          <a:blip r:embed="rId2"/>
          <a:stretch>
            <a:fillRect/>
          </a:stretch>
        </p:blipFill>
        <p:spPr>
          <a:xfrm>
            <a:off x="100246" y="71021"/>
            <a:ext cx="6939746" cy="6720396"/>
          </a:xfrm>
          <a:prstGeom prst="rect">
            <a:avLst/>
          </a:prstGeom>
        </p:spPr>
      </p:pic>
      <p:sp>
        <p:nvSpPr>
          <p:cNvPr id="5" name="TextBox 4">
            <a:extLst>
              <a:ext uri="{FF2B5EF4-FFF2-40B4-BE49-F238E27FC236}">
                <a16:creationId xmlns:a16="http://schemas.microsoft.com/office/drawing/2014/main" id="{7E72F6BB-FF4A-471D-B0BD-3DAA1EB42145}"/>
              </a:ext>
            </a:extLst>
          </p:cNvPr>
          <p:cNvSpPr txBox="1"/>
          <p:nvPr/>
        </p:nvSpPr>
        <p:spPr>
          <a:xfrm>
            <a:off x="7173156" y="71021"/>
            <a:ext cx="4918597" cy="3416320"/>
          </a:xfrm>
          <a:prstGeom prst="rect">
            <a:avLst/>
          </a:prstGeom>
          <a:noFill/>
        </p:spPr>
        <p:txBody>
          <a:bodyPr wrap="square">
            <a:spAutoFit/>
          </a:bodyPr>
          <a:lstStyle/>
          <a:p>
            <a:r>
              <a:rPr lang="el-GR" dirty="0">
                <a:latin typeface="Arial" panose="020B0604020202020204" pitchFamily="34" charset="0"/>
                <a:cs typeface="Arial" panose="020B0604020202020204" pitchFamily="34" charset="0"/>
              </a:rPr>
              <a:t>     ΠΥΡΟΤΕΧΝΗΜΑΤΑ-ΒΕΓΓΑΛΙΚΑ</a:t>
            </a:r>
          </a:p>
          <a:p>
            <a:r>
              <a:rPr lang="el-GR" dirty="0">
                <a:latin typeface="Arial" panose="020B0604020202020204" pitchFamily="34" charset="0"/>
                <a:cs typeface="Arial" panose="020B0604020202020204" pitchFamily="34" charset="0"/>
              </a:rPr>
              <a:t>Οι θόρυβοι (βεγγαλικά, κροτίδες, το χτύπημα της καμπάνας </a:t>
            </a:r>
            <a:r>
              <a:rPr lang="el-GR" dirty="0" err="1">
                <a:latin typeface="Arial" panose="020B0604020202020204" pitchFamily="34" charset="0"/>
                <a:cs typeface="Arial" panose="020B0604020202020204" pitchFamily="34" charset="0"/>
              </a:rPr>
              <a:t>χαρμόσυνα,μπαλωθιές</a:t>
            </a:r>
            <a:r>
              <a:rPr lang="el-GR" dirty="0">
                <a:latin typeface="Arial" panose="020B0604020202020204" pitchFamily="34" charset="0"/>
                <a:cs typeface="Arial" panose="020B0604020202020204" pitchFamily="34" charset="0"/>
              </a:rPr>
              <a:t>) και το φως είναι τα δύο χαρακτηριστικά στοιχεία της Ανάστασης για τους λαογράφους. Το στοιχείο των θορύβων συσχετίζεται με τη διαδεδομένη στους λαούς δοξασία ότι τα βλαβερά και δαιμονικά πνεύματα διώχνονται με τους εκφοβιστικούς κρότους, ενώ στο φως της Αναστάσεως «αποδίδεται δύναμις, όχι μόνο αποτρεπτική των κακών, αλλά και γονιμοποιός» (Μέγας).</a:t>
            </a:r>
          </a:p>
        </p:txBody>
      </p:sp>
    </p:spTree>
    <p:extLst>
      <p:ext uri="{BB962C8B-B14F-4D97-AF65-F5344CB8AC3E}">
        <p14:creationId xmlns:p14="http://schemas.microsoft.com/office/powerpoint/2010/main" val="1251601004"/>
      </p:ext>
    </p:extLst>
  </p:cSld>
  <p:clrMapOvr>
    <a:masterClrMapping/>
  </p:clrMapOvr>
</p:sld>
</file>

<file path=ppt/theme/theme1.xml><?xml version="1.0" encoding="utf-8"?>
<a:theme xmlns:a="http://schemas.openxmlformats.org/drawingml/2006/main" name="Κομμάτι">
  <a:themeElements>
    <a:clrScheme name="Κομμάτι">
      <a:dk1>
        <a:sysClr val="windowText" lastClr="000000"/>
      </a:dk1>
      <a:lt1>
        <a:sysClr val="window" lastClr="FFFFFF"/>
      </a:lt1>
      <a:dk2>
        <a:srgbClr val="AD2E03"/>
      </a:dk2>
      <a:lt2>
        <a:srgbClr val="D75626"/>
      </a:lt2>
      <a:accent1>
        <a:srgbClr val="760603"/>
      </a:accent1>
      <a:accent2>
        <a:srgbClr val="FA9C1F"/>
      </a:accent2>
      <a:accent3>
        <a:srgbClr val="D9BB55"/>
      </a:accent3>
      <a:accent4>
        <a:srgbClr val="829551"/>
      </a:accent4>
      <a:accent5>
        <a:srgbClr val="58A28B"/>
      </a:accent5>
      <a:accent6>
        <a:srgbClr val="426480"/>
      </a:accent6>
      <a:hlink>
        <a:srgbClr val="460402"/>
      </a:hlink>
      <a:folHlink>
        <a:srgbClr val="991111"/>
      </a:folHlink>
    </a:clrScheme>
    <a:fontScheme name="Κομμάτι">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Κομμάτι">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142000"/>
                <a:satMod val="200000"/>
                <a:lumMod val="118000"/>
              </a:schemeClr>
            </a:gs>
            <a:gs pos="100000">
              <a:schemeClr val="phClr">
                <a:shade val="94000"/>
                <a:hueMod val="22000"/>
                <a:satMod val="220000"/>
                <a:lumMod val="62000"/>
              </a:schemeClr>
            </a:gs>
          </a:gsLst>
          <a:lin ang="6120000" scaled="1"/>
        </a:gradFill>
        <a:gradFill rotWithShape="1">
          <a:gsLst>
            <a:gs pos="0">
              <a:schemeClr val="phClr">
                <a:tint val="97000"/>
                <a:hueMod val="142000"/>
                <a:satMod val="200000"/>
                <a:lumMod val="118000"/>
              </a:schemeClr>
            </a:gs>
            <a:gs pos="100000">
              <a:schemeClr val="phClr">
                <a:shade val="92000"/>
                <a:hueMod val="22000"/>
                <a:satMod val="220000"/>
                <a:lumMod val="62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2903AAAE-3EA5-424A-B142-CC51DC1F897D}"/>
    </a:ext>
  </a:extLst>
</a:theme>
</file>

<file path=docProps/app.xml><?xml version="1.0" encoding="utf-8"?>
<Properties xmlns="http://schemas.openxmlformats.org/officeDocument/2006/extended-properties" xmlns:vt="http://schemas.openxmlformats.org/officeDocument/2006/docPropsVTypes">
  <Template>Slice</Template>
  <TotalTime>0</TotalTime>
  <Words>704</Words>
  <Application>Microsoft Office PowerPoint</Application>
  <PresentationFormat>Ευρεία οθόνη</PresentationFormat>
  <Paragraphs>31</Paragraphs>
  <Slides>14</Slides>
  <Notes>0</Notes>
  <HiddenSlides>0</HiddenSlides>
  <MMClips>0</MMClips>
  <ScaleCrop>false</ScaleCrop>
  <HeadingPairs>
    <vt:vector size="6" baseType="variant">
      <vt:variant>
        <vt:lpstr>Γραμματοσειρές που χρησιμοποιούνται</vt:lpstr>
      </vt:variant>
      <vt:variant>
        <vt:i4>3</vt:i4>
      </vt:variant>
      <vt:variant>
        <vt:lpstr>Θέμα</vt:lpstr>
      </vt:variant>
      <vt:variant>
        <vt:i4>1</vt:i4>
      </vt:variant>
      <vt:variant>
        <vt:lpstr>Τίτλοι διαφανειών</vt:lpstr>
      </vt:variant>
      <vt:variant>
        <vt:i4>14</vt:i4>
      </vt:variant>
    </vt:vector>
  </HeadingPairs>
  <TitlesOfParts>
    <vt:vector size="18" baseType="lpstr">
      <vt:lpstr>Arial</vt:lpstr>
      <vt:lpstr>Century Gothic</vt:lpstr>
      <vt:lpstr>Wingdings 3</vt:lpstr>
      <vt:lpstr>Κομμάτι</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apsilo</dc:creator>
  <cp:lastModifiedBy>apsilo</cp:lastModifiedBy>
  <cp:revision>1</cp:revision>
  <dcterms:created xsi:type="dcterms:W3CDTF">2021-04-18T10:28:16Z</dcterms:created>
  <dcterms:modified xsi:type="dcterms:W3CDTF">2021-04-18T10:29:11Z</dcterms:modified>
</cp:coreProperties>
</file>