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305" r:id="rId2"/>
    <p:sldId id="319" r:id="rId3"/>
    <p:sldId id="320" r:id="rId4"/>
    <p:sldId id="321" r:id="rId5"/>
    <p:sldId id="322" r:id="rId6"/>
    <p:sldId id="323" r:id="rId7"/>
    <p:sldId id="324" r:id="rId8"/>
    <p:sldId id="325" r:id="rId9"/>
    <p:sldId id="326" r:id="rId10"/>
    <p:sldId id="32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6D724B3-6B53-4A0C-BF40-678835F52D74}"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803C33-6DA8-49A4-92A5-9F5C692A66F1}"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31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76D724B3-6B53-4A0C-BF40-678835F52D74}" type="datetimeFigureOut">
              <a:rPr lang="el-GR" smtClean="0"/>
              <a:t>18/4/2021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34610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6D724B3-6B53-4A0C-BF40-678835F52D74}"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3413249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6D724B3-6B53-4A0C-BF40-678835F52D74}"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803C33-6DA8-49A4-92A5-9F5C692A66F1}"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7598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6D724B3-6B53-4A0C-BF40-678835F52D74}"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2507322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6D724B3-6B53-4A0C-BF40-678835F52D74}"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803C33-6DA8-49A4-92A5-9F5C692A66F1}"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37674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6D724B3-6B53-4A0C-BF40-678835F52D74}"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140884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6D724B3-6B53-4A0C-BF40-678835F52D74}"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1547956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6D724B3-6B53-4A0C-BF40-678835F52D74}"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42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6D724B3-6B53-4A0C-BF40-678835F52D74}"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349162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6D724B3-6B53-4A0C-BF40-678835F52D74}"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32926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6D724B3-6B53-4A0C-BF40-678835F52D74}"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33760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6D724B3-6B53-4A0C-BF40-678835F52D74}"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129722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6D724B3-6B53-4A0C-BF40-678835F52D74}" type="datetimeFigureOut">
              <a:rPr lang="el-GR" smtClean="0"/>
              <a:t>18/4/2021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414465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724B3-6B53-4A0C-BF40-678835F52D74}" type="datetimeFigureOut">
              <a:rPr lang="el-GR" smtClean="0"/>
              <a:t>18/4/2021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166419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6D724B3-6B53-4A0C-BF40-678835F52D74}"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32400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6D724B3-6B53-4A0C-BF40-678835F52D74}"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C803C33-6DA8-49A4-92A5-9F5C692A66F1}" type="slidenum">
              <a:rPr lang="el-GR" smtClean="0"/>
              <a:t>‹#›</a:t>
            </a:fld>
            <a:endParaRPr lang="el-GR"/>
          </a:p>
        </p:txBody>
      </p:sp>
    </p:spTree>
    <p:extLst>
      <p:ext uri="{BB962C8B-B14F-4D97-AF65-F5344CB8AC3E}">
        <p14:creationId xmlns:p14="http://schemas.microsoft.com/office/powerpoint/2010/main" val="221259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6D724B3-6B53-4A0C-BF40-678835F52D74}" type="datetimeFigureOut">
              <a:rPr lang="el-GR" smtClean="0"/>
              <a:t>18/4/2021</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C803C33-6DA8-49A4-92A5-9F5C692A66F1}" type="slidenum">
              <a:rPr lang="el-GR" smtClean="0"/>
              <a:t>‹#›</a:t>
            </a:fld>
            <a:endParaRPr lang="el-GR"/>
          </a:p>
        </p:txBody>
      </p:sp>
    </p:spTree>
    <p:extLst>
      <p:ext uri="{BB962C8B-B14F-4D97-AF65-F5344CB8AC3E}">
        <p14:creationId xmlns:p14="http://schemas.microsoft.com/office/powerpoint/2010/main" val="150897189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2EA5354-1AE0-4610-9A64-D7FC94EBC4A1}"/>
              </a:ext>
            </a:extLst>
          </p:cNvPr>
          <p:cNvPicPr>
            <a:picLocks noChangeAspect="1"/>
          </p:cNvPicPr>
          <p:nvPr/>
        </p:nvPicPr>
        <p:blipFill>
          <a:blip r:embed="rId2"/>
          <a:stretch>
            <a:fillRect/>
          </a:stretch>
        </p:blipFill>
        <p:spPr>
          <a:xfrm>
            <a:off x="139083" y="73240"/>
            <a:ext cx="11913833" cy="6587231"/>
          </a:xfrm>
          <a:prstGeom prst="rect">
            <a:avLst/>
          </a:prstGeom>
        </p:spPr>
      </p:pic>
      <p:sp>
        <p:nvSpPr>
          <p:cNvPr id="5" name="TextBox 4">
            <a:extLst>
              <a:ext uri="{FF2B5EF4-FFF2-40B4-BE49-F238E27FC236}">
                <a16:creationId xmlns:a16="http://schemas.microsoft.com/office/drawing/2014/main" id="{95C682D7-D3EC-4580-8E37-D27F0356C157}"/>
              </a:ext>
            </a:extLst>
          </p:cNvPr>
          <p:cNvSpPr txBox="1"/>
          <p:nvPr/>
        </p:nvSpPr>
        <p:spPr>
          <a:xfrm>
            <a:off x="1882066" y="1606857"/>
            <a:ext cx="9143999" cy="3416320"/>
          </a:xfrm>
          <a:prstGeom prst="rect">
            <a:avLst/>
          </a:prstGeom>
          <a:noFill/>
        </p:spPr>
        <p:txBody>
          <a:bodyPr wrap="square">
            <a:spAutoFit/>
          </a:bodyPr>
          <a:lstStyle/>
          <a:p>
            <a:r>
              <a:rPr lang="el-GR" sz="6600" dirty="0">
                <a:latin typeface="Arial" panose="020B0604020202020204" pitchFamily="34" charset="0"/>
                <a:cs typeface="Arial" panose="020B0604020202020204" pitchFamily="34" charset="0"/>
              </a:rPr>
              <a:t>ΗΘΗ ΚΑΙ ΕΘΙΜΑ ΤΟΥ </a:t>
            </a:r>
          </a:p>
          <a:p>
            <a:r>
              <a:rPr lang="el-GR" sz="6600" dirty="0">
                <a:latin typeface="Arial" panose="020B0604020202020204" pitchFamily="34" charset="0"/>
                <a:cs typeface="Arial" panose="020B0604020202020204" pitchFamily="34" charset="0"/>
              </a:rPr>
              <a:t>ΜΕΓΑΛΟΥ ΣΑΒΒΑΤΟΥ ΚΑΙ ΤΗΣ ΛΑΜΠΡΗΣ</a:t>
            </a:r>
          </a:p>
          <a:p>
            <a:r>
              <a:rPr lang="el-GR" dirty="0"/>
              <a:t>ΕΠΙΜΕΛΕΙΑ: Β. ΚΑΡΑΜΑΝΗ</a:t>
            </a:r>
          </a:p>
        </p:txBody>
      </p:sp>
    </p:spTree>
    <p:extLst>
      <p:ext uri="{BB962C8B-B14F-4D97-AF65-F5344CB8AC3E}">
        <p14:creationId xmlns:p14="http://schemas.microsoft.com/office/powerpoint/2010/main" val="343402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ΓΑΛΛΙΚΑ ΣΤΟ ΣΧΟΛΕΙΟ ΜΑΣ : Pâques en Grèce (2) | Blog posts, Blog">
            <a:extLst>
              <a:ext uri="{FF2B5EF4-FFF2-40B4-BE49-F238E27FC236}">
                <a16:creationId xmlns:a16="http://schemas.microsoft.com/office/drawing/2014/main" id="{01A8AD39-AFEB-4A04-A361-9319D9215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4" y="71020"/>
            <a:ext cx="12011487" cy="670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0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32 ΧΡΙΣΤΟΣ ΑΝΕΣΤΗ ideas | χριστός, πασχαλινές κάρτες, πάσχα">
            <a:extLst>
              <a:ext uri="{FF2B5EF4-FFF2-40B4-BE49-F238E27FC236}">
                <a16:creationId xmlns:a16="http://schemas.microsoft.com/office/drawing/2014/main" id="{8FB7A30E-74C4-4D90-BB7A-083A8E169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02" y="108266"/>
            <a:ext cx="12002795" cy="6641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A49DA0-AFD5-42D3-B180-2A11800B63D1}"/>
              </a:ext>
            </a:extLst>
          </p:cNvPr>
          <p:cNvSpPr txBox="1"/>
          <p:nvPr/>
        </p:nvSpPr>
        <p:spPr>
          <a:xfrm>
            <a:off x="1704512" y="4003828"/>
            <a:ext cx="9215021" cy="1107996"/>
          </a:xfrm>
          <a:prstGeom prst="rect">
            <a:avLst/>
          </a:prstGeom>
          <a:noFill/>
        </p:spPr>
        <p:txBody>
          <a:bodyPr wrap="square">
            <a:spAutoFit/>
          </a:bodyPr>
          <a:lstStyle/>
          <a:p>
            <a:r>
              <a:rPr lang="el-GR" sz="6600" dirty="0">
                <a:latin typeface="Arial" panose="020B0604020202020204" pitchFamily="34" charset="0"/>
                <a:cs typeface="Arial" panose="020B0604020202020204" pitchFamily="34" charset="0"/>
              </a:rPr>
              <a:t>ΚΥΡΙΑΚΗ ΤΟΥ ΠΑΣΧΑ</a:t>
            </a:r>
          </a:p>
        </p:txBody>
      </p:sp>
    </p:spTree>
    <p:extLst>
      <p:ext uri="{BB962C8B-B14F-4D97-AF65-F5344CB8AC3E}">
        <p14:creationId xmlns:p14="http://schemas.microsoft.com/office/powerpoint/2010/main" val="136415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2D6DEFE-7066-452C-A0BA-5F065D2D6208}"/>
              </a:ext>
            </a:extLst>
          </p:cNvPr>
          <p:cNvPicPr>
            <a:picLocks noChangeAspect="1"/>
          </p:cNvPicPr>
          <p:nvPr/>
        </p:nvPicPr>
        <p:blipFill>
          <a:blip r:embed="rId2"/>
          <a:stretch>
            <a:fillRect/>
          </a:stretch>
        </p:blipFill>
        <p:spPr>
          <a:xfrm>
            <a:off x="134645" y="594805"/>
            <a:ext cx="11922710" cy="6152224"/>
          </a:xfrm>
          <a:prstGeom prst="rect">
            <a:avLst/>
          </a:prstGeom>
        </p:spPr>
      </p:pic>
      <p:sp>
        <p:nvSpPr>
          <p:cNvPr id="5" name="TextBox 4">
            <a:extLst>
              <a:ext uri="{FF2B5EF4-FFF2-40B4-BE49-F238E27FC236}">
                <a16:creationId xmlns:a16="http://schemas.microsoft.com/office/drawing/2014/main" id="{95B7008B-E0CE-4D40-B1CB-3794200744F0}"/>
              </a:ext>
            </a:extLst>
          </p:cNvPr>
          <p:cNvSpPr txBox="1"/>
          <p:nvPr/>
        </p:nvSpPr>
        <p:spPr>
          <a:xfrm>
            <a:off x="1899821" y="0"/>
            <a:ext cx="8815527" cy="707886"/>
          </a:xfrm>
          <a:prstGeom prst="rect">
            <a:avLst/>
          </a:prstGeom>
          <a:noFill/>
        </p:spPr>
        <p:txBody>
          <a:bodyPr wrap="square">
            <a:spAutoFit/>
          </a:bodyPr>
          <a:lstStyle/>
          <a:p>
            <a:r>
              <a:rPr lang="el-GR" sz="4000" dirty="0">
                <a:latin typeface="Arial" panose="020B0604020202020204" pitchFamily="34" charset="0"/>
                <a:cs typeface="Arial" panose="020B0604020202020204" pitchFamily="34" charset="0"/>
              </a:rPr>
              <a:t>ΗΘΗ ΚΑΙ ΕΘΙΜΑ ΤΗΣ ΛΑΜΠΡΗΣ</a:t>
            </a:r>
          </a:p>
        </p:txBody>
      </p:sp>
    </p:spTree>
    <p:extLst>
      <p:ext uri="{BB962C8B-B14F-4D97-AF65-F5344CB8AC3E}">
        <p14:creationId xmlns:p14="http://schemas.microsoft.com/office/powerpoint/2010/main" val="8931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E23027B-3892-4836-8A34-E60DCF2AA95A}"/>
              </a:ext>
            </a:extLst>
          </p:cNvPr>
          <p:cNvPicPr>
            <a:picLocks noChangeAspect="1"/>
          </p:cNvPicPr>
          <p:nvPr/>
        </p:nvPicPr>
        <p:blipFill>
          <a:blip r:embed="rId2"/>
          <a:stretch>
            <a:fillRect/>
          </a:stretch>
        </p:blipFill>
        <p:spPr>
          <a:xfrm>
            <a:off x="90487" y="106532"/>
            <a:ext cx="7073793" cy="6649375"/>
          </a:xfrm>
          <a:prstGeom prst="rect">
            <a:avLst/>
          </a:prstGeom>
        </p:spPr>
      </p:pic>
      <p:sp>
        <p:nvSpPr>
          <p:cNvPr id="5" name="TextBox 4">
            <a:extLst>
              <a:ext uri="{FF2B5EF4-FFF2-40B4-BE49-F238E27FC236}">
                <a16:creationId xmlns:a16="http://schemas.microsoft.com/office/drawing/2014/main" id="{A7F92772-8E6D-4B70-8E3F-A6EF71055726}"/>
              </a:ext>
            </a:extLst>
          </p:cNvPr>
          <p:cNvSpPr txBox="1"/>
          <p:nvPr/>
        </p:nvSpPr>
        <p:spPr>
          <a:xfrm>
            <a:off x="7164280" y="102093"/>
            <a:ext cx="4937233" cy="2585323"/>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Η ΛΕΙΤΟΥΡΓΙΑ ΤΗΣ ΑΓΑΠΗΣ</a:t>
            </a:r>
          </a:p>
          <a:p>
            <a:r>
              <a:rPr lang="el-GR" dirty="0">
                <a:latin typeface="Arial" panose="020B0604020202020204" pitchFamily="34" charset="0"/>
                <a:cs typeface="Arial" panose="020B0604020202020204" pitchFamily="34" charset="0"/>
              </a:rPr>
              <a:t>Το μεσημέρι  της Κυριακής του Πάσχα γίνεται η Δεύτερη Ανάσταση, ‘η Αγάπη’. Για την αγάπη σταυρώθηκε ο Χριστός, γι’ αυτό και το Ευαγγέλιο διαβάζεται σε δώδεκα γλώσσες, συμβολίζοντας την ενότητα των εθνών. Μετά την Αγάπη, στον περίβολο του ναού, στήνεται χορός, με πρώτο- πρώτο τον παπά και μετά τους πιστούς κατά σειρά ηλικίας.</a:t>
            </a:r>
          </a:p>
        </p:txBody>
      </p:sp>
    </p:spTree>
    <p:extLst>
      <p:ext uri="{BB962C8B-B14F-4D97-AF65-F5344CB8AC3E}">
        <p14:creationId xmlns:p14="http://schemas.microsoft.com/office/powerpoint/2010/main" val="366925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48D6920-44AB-4E55-9119-94A8A7A67BC4}"/>
              </a:ext>
            </a:extLst>
          </p:cNvPr>
          <p:cNvPicPr>
            <a:picLocks noChangeAspect="1"/>
          </p:cNvPicPr>
          <p:nvPr/>
        </p:nvPicPr>
        <p:blipFill>
          <a:blip r:embed="rId2"/>
          <a:stretch>
            <a:fillRect/>
          </a:stretch>
        </p:blipFill>
        <p:spPr>
          <a:xfrm>
            <a:off x="81377" y="76200"/>
            <a:ext cx="6860961" cy="6644196"/>
          </a:xfrm>
          <a:prstGeom prst="rect">
            <a:avLst/>
          </a:prstGeom>
        </p:spPr>
      </p:pic>
      <p:sp>
        <p:nvSpPr>
          <p:cNvPr id="4" name="TextBox 3">
            <a:extLst>
              <a:ext uri="{FF2B5EF4-FFF2-40B4-BE49-F238E27FC236}">
                <a16:creationId xmlns:a16="http://schemas.microsoft.com/office/drawing/2014/main" id="{4C73C8EF-5856-4084-B0EF-13D19EA3E1BC}"/>
              </a:ext>
            </a:extLst>
          </p:cNvPr>
          <p:cNvSpPr txBox="1"/>
          <p:nvPr/>
        </p:nvSpPr>
        <p:spPr>
          <a:xfrm>
            <a:off x="7102135" y="0"/>
            <a:ext cx="4882719" cy="6463308"/>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ΤΑ ΠΑΙΧΝΙΔΙΑ ΤΗΣ ΛΑΜΠΡΗΣ</a:t>
            </a:r>
          </a:p>
          <a:p>
            <a:r>
              <a:rPr lang="el-GR" dirty="0">
                <a:latin typeface="Arial" panose="020B0604020202020204" pitchFamily="34" charset="0"/>
                <a:cs typeface="Arial" panose="020B0604020202020204" pitchFamily="34" charset="0"/>
              </a:rPr>
              <a:t>Τα παιχνίδια της Λαμπρής έχουν την τιμητική τους την Κυριακή, αλλά και τη Δευτέρα του Πάσχα. Μετά τη Λειτουργία της Αγάπης την Κυριακή του Πάσχα, η αυλή της εκκλησίας φιλοξενεί τους πιστούς που ετοιμάζουν τα «λαμπριάτικα παιχνίδια», που έφτασαν στις μέρες μας ακόμη και από τα αρχαία χρόνια, κρατώντας την παράδοση κόντρα στον χρόνο. Τα παιχνίδια συνεχίζονται μέχρι και το απόγευμα. Ένα από τα διασκεδαστικά παιχνίδια είναι το </a:t>
            </a:r>
            <a:r>
              <a:rPr lang="el-GR" dirty="0" err="1">
                <a:latin typeface="Arial" panose="020B0604020202020204" pitchFamily="34" charset="0"/>
                <a:cs typeface="Arial" panose="020B0604020202020204" pitchFamily="34" charset="0"/>
              </a:rPr>
              <a:t>διτζίμιν</a:t>
            </a:r>
            <a:r>
              <a:rPr lang="el-GR" dirty="0">
                <a:latin typeface="Arial" panose="020B0604020202020204" pitchFamily="34" charset="0"/>
                <a:cs typeface="Arial" panose="020B0604020202020204" pitchFamily="34" charset="0"/>
              </a:rPr>
              <a:t>, το οποίο πήρε την ονομασία του από το ρήμα «δοκιμάζω». Το </a:t>
            </a:r>
            <a:r>
              <a:rPr lang="el-GR" dirty="0" err="1">
                <a:latin typeface="Arial" panose="020B0604020202020204" pitchFamily="34" charset="0"/>
                <a:cs typeface="Arial" panose="020B0604020202020204" pitchFamily="34" charset="0"/>
              </a:rPr>
              <a:t>διτζίμιν</a:t>
            </a:r>
            <a:r>
              <a:rPr lang="el-GR" dirty="0">
                <a:latin typeface="Arial" panose="020B0604020202020204" pitchFamily="34" charset="0"/>
                <a:cs typeface="Arial" panose="020B0604020202020204" pitchFamily="34" charset="0"/>
              </a:rPr>
              <a:t> είναι μια μεγάλη πέτρα που δεν έχει εύκολο πιάσιμο λόγω του όγκου, σχήματος και βάρους. Αυτός που θα καταφέρει να σηκώσει την πέτρα και να την κρατήσει πιο ψηλά είναι και ο νικητής και ο δυνατότερος του χωριού ή της κοινότητας. Άλλα παιχνίδια είναι τα «</a:t>
            </a:r>
            <a:r>
              <a:rPr lang="el-GR" dirty="0" err="1">
                <a:latin typeface="Arial" panose="020B0604020202020204" pitchFamily="34" charset="0"/>
                <a:cs typeface="Arial" panose="020B0604020202020204" pitchFamily="34" charset="0"/>
              </a:rPr>
              <a:t>τριάππηδκια</a:t>
            </a:r>
            <a:r>
              <a:rPr lang="el-GR" dirty="0">
                <a:latin typeface="Arial" panose="020B0604020202020204" pitchFamily="34" charset="0"/>
                <a:cs typeface="Arial" panose="020B0604020202020204" pitchFamily="34" charset="0"/>
              </a:rPr>
              <a:t>, το «</a:t>
            </a:r>
            <a:r>
              <a:rPr lang="el-GR" dirty="0" err="1">
                <a:latin typeface="Arial" panose="020B0604020202020204" pitchFamily="34" charset="0"/>
                <a:cs typeface="Arial" panose="020B0604020202020204" pitchFamily="34" charset="0"/>
              </a:rPr>
              <a:t>σιοινίν</a:t>
            </a:r>
            <a:r>
              <a:rPr lang="el-GR" dirty="0">
                <a:latin typeface="Arial" panose="020B0604020202020204" pitchFamily="34" charset="0"/>
                <a:cs typeface="Arial" panose="020B0604020202020204" pitchFamily="34" charset="0"/>
              </a:rPr>
              <a:t>», οι «</a:t>
            </a:r>
            <a:r>
              <a:rPr lang="el-GR" dirty="0" err="1">
                <a:latin typeface="Arial" panose="020B0604020202020204" pitchFamily="34" charset="0"/>
                <a:cs typeface="Arial" panose="020B0604020202020204" pitchFamily="34" charset="0"/>
              </a:rPr>
              <a:t>σακουλοδρομίες</a:t>
            </a:r>
            <a:r>
              <a:rPr lang="el-GR" dirty="0">
                <a:latin typeface="Arial" panose="020B0604020202020204" pitchFamily="34" charset="0"/>
                <a:cs typeface="Arial" panose="020B0604020202020204" pitchFamily="34" charset="0"/>
              </a:rPr>
              <a:t>», οι «</a:t>
            </a:r>
            <a:r>
              <a:rPr lang="el-GR" dirty="0" err="1">
                <a:latin typeface="Arial" panose="020B0604020202020204" pitchFamily="34" charset="0"/>
                <a:cs typeface="Arial" panose="020B0604020202020204" pitchFamily="34" charset="0"/>
              </a:rPr>
              <a:t>γαϊδουροδρομίες</a:t>
            </a:r>
            <a:r>
              <a:rPr lang="el-GR" dirty="0">
                <a:latin typeface="Arial" panose="020B0604020202020204" pitchFamily="34" charset="0"/>
                <a:cs typeface="Arial" panose="020B0604020202020204" pitchFamily="34" charset="0"/>
              </a:rPr>
              <a:t>», η «</a:t>
            </a:r>
            <a:r>
              <a:rPr lang="el-GR" dirty="0" err="1">
                <a:latin typeface="Arial" panose="020B0604020202020204" pitchFamily="34" charset="0"/>
                <a:cs typeface="Arial" panose="020B0604020202020204" pitchFamily="34" charset="0"/>
              </a:rPr>
              <a:t>συτζιά</a:t>
            </a:r>
            <a:r>
              <a:rPr lang="el-GR" dirty="0">
                <a:latin typeface="Arial" panose="020B0604020202020204" pitchFamily="34" charset="0"/>
                <a:cs typeface="Arial" panose="020B0604020202020204" pitchFamily="34" charset="0"/>
              </a:rPr>
              <a:t>», η «</a:t>
            </a:r>
            <a:r>
              <a:rPr lang="el-GR" dirty="0" err="1">
                <a:latin typeface="Arial" panose="020B0604020202020204" pitchFamily="34" charset="0"/>
                <a:cs typeface="Arial" panose="020B0604020202020204" pitchFamily="34" charset="0"/>
              </a:rPr>
              <a:t>Βασιλιτζιά</a:t>
            </a:r>
            <a:r>
              <a:rPr lang="el-GR" dirty="0">
                <a:latin typeface="Arial" panose="020B0604020202020204" pitchFamily="34" charset="0"/>
                <a:cs typeface="Arial" panose="020B0604020202020204" pitchFamily="34" charset="0"/>
              </a:rPr>
              <a:t>», ο «</a:t>
            </a:r>
            <a:r>
              <a:rPr lang="el-GR" dirty="0" err="1">
                <a:latin typeface="Arial" panose="020B0604020202020204" pitchFamily="34" charset="0"/>
                <a:cs typeface="Arial" panose="020B0604020202020204" pitchFamily="34" charset="0"/>
              </a:rPr>
              <a:t>ζίζυρος</a:t>
            </a:r>
            <a:r>
              <a:rPr lang="el-GR" dirty="0">
                <a:latin typeface="Arial" panose="020B0604020202020204" pitchFamily="34" charset="0"/>
                <a:cs typeface="Arial" panose="020B0604020202020204" pitchFamily="34" charset="0"/>
              </a:rPr>
              <a:t>» και πολλά άλλα.</a:t>
            </a:r>
          </a:p>
        </p:txBody>
      </p:sp>
    </p:spTree>
    <p:extLst>
      <p:ext uri="{BB962C8B-B14F-4D97-AF65-F5344CB8AC3E}">
        <p14:creationId xmlns:p14="http://schemas.microsoft.com/office/powerpoint/2010/main" val="254136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Ελληνικό Πάσχα με Ελληνικά προϊόντα - larissanet.gr">
            <a:extLst>
              <a:ext uri="{FF2B5EF4-FFF2-40B4-BE49-F238E27FC236}">
                <a16:creationId xmlns:a16="http://schemas.microsoft.com/office/drawing/2014/main" id="{4A91047B-A0F5-4D16-A525-41355EB05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76" y="75090"/>
            <a:ext cx="7120169" cy="6645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C8DC12-4063-4B31-AB89-28F50B464A7D}"/>
              </a:ext>
            </a:extLst>
          </p:cNvPr>
          <p:cNvSpPr txBox="1"/>
          <p:nvPr/>
        </p:nvSpPr>
        <p:spPr>
          <a:xfrm>
            <a:off x="7350710" y="75090"/>
            <a:ext cx="4743913" cy="4524315"/>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ΠΑΣΧΑ-ΛΑΜΠΡΗ</a:t>
            </a:r>
          </a:p>
          <a:p>
            <a:r>
              <a:rPr lang="el-GR" dirty="0">
                <a:latin typeface="Arial" panose="020B0604020202020204" pitchFamily="34" charset="0"/>
                <a:cs typeface="Arial" panose="020B0604020202020204" pitchFamily="34" charset="0"/>
              </a:rPr>
              <a:t>               ΓΙΟΡΤΉ ΧΑΡΑΣ</a:t>
            </a:r>
          </a:p>
          <a:p>
            <a:r>
              <a:rPr lang="el-GR" dirty="0">
                <a:latin typeface="Arial" panose="020B0604020202020204" pitchFamily="34" charset="0"/>
                <a:cs typeface="Arial" panose="020B0604020202020204" pitchFamily="34" charset="0"/>
              </a:rPr>
              <a:t>Το Πάσχα ή Λαμπρή για τους Έλληνες είναι η κορυφαία γιορτή του χρόνου.</a:t>
            </a:r>
          </a:p>
          <a:p>
            <a:r>
              <a:rPr lang="el-GR" dirty="0">
                <a:latin typeface="Arial" panose="020B0604020202020204" pitchFamily="34" charset="0"/>
                <a:cs typeface="Arial" panose="020B0604020202020204" pitchFamily="34" charset="0"/>
              </a:rPr>
              <a:t>Γιορτάζεται σε όλη την Ελλάδα με το σούβλισμα των αρνιών, το τσούγκρισμα των κόκκινων αυγών, με τραγούδια και χορούς. Όλη η εβδομάδα που ακολουθεί η λεγόμενη </a:t>
            </a:r>
            <a:r>
              <a:rPr lang="el-GR" dirty="0" err="1">
                <a:latin typeface="Arial" panose="020B0604020202020204" pitchFamily="34" charset="0"/>
                <a:cs typeface="Arial" panose="020B0604020202020204" pitchFamily="34" charset="0"/>
              </a:rPr>
              <a:t>Διακαινήσιμη</a:t>
            </a:r>
            <a:r>
              <a:rPr lang="el-GR" dirty="0">
                <a:latin typeface="Arial" panose="020B0604020202020204" pitchFamily="34" charset="0"/>
                <a:cs typeface="Arial" panose="020B0604020202020204" pitchFamily="34" charset="0"/>
              </a:rPr>
              <a:t> είναι γιορτινή και σύμφωνα με το Τυπικό της Εκκλησίας δεν νηστεύουμε ούτε την Τετάρτη αλλά ούτε και την Παρασκευή αυτής της εβδομάδας.</a:t>
            </a:r>
          </a:p>
          <a:p>
            <a:r>
              <a:rPr lang="el-GR" dirty="0">
                <a:latin typeface="Arial" panose="020B0604020202020204" pitchFamily="34" charset="0"/>
                <a:cs typeface="Arial" panose="020B0604020202020204" pitchFamily="34" charset="0"/>
              </a:rPr>
              <a:t>Οι πιστοί για 40 μέρες μετά το Πάσχα όταν συναντιούνται οπουδήποτε δεν χαιρετιούνται με τον συνηθισμένο τρόπο, αλλά με το «Χριστός Ανέστη και Αληθώς Ανέστη».</a:t>
            </a:r>
          </a:p>
        </p:txBody>
      </p:sp>
    </p:spTree>
    <p:extLst>
      <p:ext uri="{BB962C8B-B14F-4D97-AF65-F5344CB8AC3E}">
        <p14:creationId xmlns:p14="http://schemas.microsoft.com/office/powerpoint/2010/main" val="94805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3217F2C-285E-4FE3-A9B1-63586F2E8AD2}"/>
              </a:ext>
            </a:extLst>
          </p:cNvPr>
          <p:cNvPicPr>
            <a:picLocks noChangeAspect="1"/>
          </p:cNvPicPr>
          <p:nvPr/>
        </p:nvPicPr>
        <p:blipFill>
          <a:blip r:embed="rId2"/>
          <a:stretch>
            <a:fillRect/>
          </a:stretch>
        </p:blipFill>
        <p:spPr>
          <a:xfrm>
            <a:off x="104639" y="97285"/>
            <a:ext cx="7325971" cy="6649744"/>
          </a:xfrm>
          <a:prstGeom prst="rect">
            <a:avLst/>
          </a:prstGeom>
        </p:spPr>
      </p:pic>
      <p:sp>
        <p:nvSpPr>
          <p:cNvPr id="5" name="TextBox 4">
            <a:extLst>
              <a:ext uri="{FF2B5EF4-FFF2-40B4-BE49-F238E27FC236}">
                <a16:creationId xmlns:a16="http://schemas.microsoft.com/office/drawing/2014/main" id="{EF4120FA-702A-425B-A7AC-8FD7004D6002}"/>
              </a:ext>
            </a:extLst>
          </p:cNvPr>
          <p:cNvSpPr txBox="1"/>
          <p:nvPr/>
        </p:nvSpPr>
        <p:spPr>
          <a:xfrm>
            <a:off x="7554897" y="97286"/>
            <a:ext cx="4532464" cy="3416320"/>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ΤΟ ΨΗΣΙΜΟ ΤΟΥ ΟΒΕΛΙΑ</a:t>
            </a:r>
          </a:p>
          <a:p>
            <a:r>
              <a:rPr lang="el-GR" dirty="0">
                <a:latin typeface="Arial" panose="020B0604020202020204" pitchFamily="34" charset="0"/>
                <a:cs typeface="Arial" panose="020B0604020202020204" pitchFamily="34" charset="0"/>
              </a:rPr>
              <a:t>Ονομαστό είναι το Ρουμελιώτικο Πάσχα, με επίκεντρο τη Λειβαδιά, το Πάσχα της Τρίπολης, ενώ κάθε περιοχή με έντονο το κτηνοτροφικό στοιχείο γιορτάζει με ξεχωριστό τρόπο την ημέρα του Πάσχα. Η σχετική παράδοση προέρχεται από το Εβραϊκό Πάσχα, όπου οι πιστοί θυσίαζαν ένα αρνί και στη συνέχεια το έτρωγαν. Το ψήσιμο ή το σούβλισμα του αρνιού είναι μία διαδεδομένη συνήθεια σε όλο τον βαλκανικό χριστιανικό κόσμο.</a:t>
            </a:r>
          </a:p>
        </p:txBody>
      </p:sp>
    </p:spTree>
    <p:extLst>
      <p:ext uri="{BB962C8B-B14F-4D97-AF65-F5344CB8AC3E}">
        <p14:creationId xmlns:p14="http://schemas.microsoft.com/office/powerpoint/2010/main" val="405263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ΤΟ ΑΛΑΤΙ ΤΗΣ ΓΗΣ-Τρέιλερ Πασχαλινό γλέντι - YouTube">
            <a:extLst>
              <a:ext uri="{FF2B5EF4-FFF2-40B4-BE49-F238E27FC236}">
                <a16:creationId xmlns:a16="http://schemas.microsoft.com/office/drawing/2014/main" id="{9C3AF3BF-4A70-49E7-A9EE-6A44B2345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7" y="53821"/>
            <a:ext cx="7189435" cy="67503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DD1699-50CC-4096-94F6-B6209AE888A0}"/>
              </a:ext>
            </a:extLst>
          </p:cNvPr>
          <p:cNvSpPr txBox="1"/>
          <p:nvPr/>
        </p:nvSpPr>
        <p:spPr>
          <a:xfrm>
            <a:off x="7368466" y="53821"/>
            <a:ext cx="4742157" cy="3693319"/>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ΤΟ ΠΑΣΧΑΛΙΝΟ ΓΛΕΝΤΙ</a:t>
            </a:r>
          </a:p>
          <a:p>
            <a:r>
              <a:rPr lang="el-GR" dirty="0">
                <a:latin typeface="Arial" panose="020B0604020202020204" pitchFamily="34" charset="0"/>
                <a:cs typeface="Arial" panose="020B0604020202020204" pitchFamily="34" charset="0"/>
              </a:rPr>
              <a:t>Η Κυριακή του Πάσχα είναι μια ημέρα που γιορτάζεται με δημοτικά τραγούδια.</a:t>
            </a:r>
          </a:p>
          <a:p>
            <a:r>
              <a:rPr lang="el-GR" dirty="0">
                <a:latin typeface="Arial" panose="020B0604020202020204" pitchFamily="34" charset="0"/>
                <a:cs typeface="Arial" panose="020B0604020202020204" pitchFamily="34" charset="0"/>
              </a:rPr>
              <a:t>Η παράδοση ξεκίνησε πριν από πολλά χρόνια, όταν οι κάτοικοι κάθε χωριού, μετά την εκκλησία συγκεντρώνονταν στο χοροστάσι και γλεντούσαν χορεύοντας και τραγουδώντας.</a:t>
            </a:r>
          </a:p>
          <a:p>
            <a:r>
              <a:rPr lang="el-GR" dirty="0">
                <a:latin typeface="Arial" panose="020B0604020202020204" pitchFamily="34" charset="0"/>
                <a:cs typeface="Arial" panose="020B0604020202020204" pitchFamily="34" charset="0"/>
              </a:rPr>
              <a:t>Η κάθε περιοχή έχει τα δικά της τραγούδια, υπάρχουν όμως ορισμένα που συγκαταλέγονται στα τραγούδια της Πασχαλιάς και ακούγονται κάθε χρόνο στο πασχαλινό γλέντι της Κυριακής.</a:t>
            </a:r>
          </a:p>
        </p:txBody>
      </p:sp>
    </p:spTree>
    <p:extLst>
      <p:ext uri="{BB962C8B-B14F-4D97-AF65-F5344CB8AC3E}">
        <p14:creationId xmlns:p14="http://schemas.microsoft.com/office/powerpoint/2010/main" val="276314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5DC5A36-7B97-4204-B51D-203A3F692F6C}"/>
              </a:ext>
            </a:extLst>
          </p:cNvPr>
          <p:cNvPicPr>
            <a:picLocks noChangeAspect="1"/>
          </p:cNvPicPr>
          <p:nvPr/>
        </p:nvPicPr>
        <p:blipFill>
          <a:blip r:embed="rId2"/>
          <a:stretch>
            <a:fillRect/>
          </a:stretch>
        </p:blipFill>
        <p:spPr>
          <a:xfrm>
            <a:off x="65537" y="106531"/>
            <a:ext cx="7018844" cy="6640497"/>
          </a:xfrm>
          <a:prstGeom prst="rect">
            <a:avLst/>
          </a:prstGeom>
        </p:spPr>
      </p:pic>
      <p:sp>
        <p:nvSpPr>
          <p:cNvPr id="5" name="TextBox 4">
            <a:extLst>
              <a:ext uri="{FF2B5EF4-FFF2-40B4-BE49-F238E27FC236}">
                <a16:creationId xmlns:a16="http://schemas.microsoft.com/office/drawing/2014/main" id="{1745F936-AFBA-4469-B33C-B8B9B060DBB6}"/>
              </a:ext>
            </a:extLst>
          </p:cNvPr>
          <p:cNvSpPr txBox="1"/>
          <p:nvPr/>
        </p:nvSpPr>
        <p:spPr>
          <a:xfrm>
            <a:off x="7217545" y="106531"/>
            <a:ext cx="4908917" cy="3970318"/>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ΟΙ ΚΟΥΝΙΕΣ</a:t>
            </a:r>
          </a:p>
          <a:p>
            <a:r>
              <a:rPr lang="el-GR" dirty="0">
                <a:latin typeface="Arial" panose="020B0604020202020204" pitchFamily="34" charset="0"/>
                <a:cs typeface="Arial" panose="020B0604020202020204" pitchFamily="34" charset="0"/>
              </a:rPr>
              <a:t>Στην Κύθνο αναβιώνει το έθιμο της κούνιας. Στην κεντρική πλατεία στήνεται μια κούνια, στην οποία κουνιούνται εναλλάξ αγόρια και κορίτσια, ντυμένα με παραδοσιακές στολές. Σύμφωνα με το έθιμο, όποιο αγόρι κουνήσει ένα κορίτσι και το αντίθετο, δεσμεύεται ενώπιων Θεού και ανθρώπων, για γάμο.</a:t>
            </a:r>
          </a:p>
          <a:p>
            <a:r>
              <a:rPr lang="el-GR" dirty="0">
                <a:latin typeface="Arial" panose="020B0604020202020204" pitchFamily="34" charset="0"/>
                <a:cs typeface="Arial" panose="020B0604020202020204" pitchFamily="34" charset="0"/>
              </a:rPr>
              <a:t>Οι κούνιες, τις οποίες κρεμούν από τα δένδρα, αποτελούν αρχαίο έθιμο που γίνεται κάθε Κυριακή του Πάσχα και θυμίζουν την “αιώρα” των Αθηναίων παρθένων κατά τα Ανθεστήρια, μια από τις λαϊκότερες γιορτές, η οποία γιορταζόταν στις αρχές της άνοιξης.</a:t>
            </a:r>
          </a:p>
        </p:txBody>
      </p:sp>
    </p:spTree>
    <p:extLst>
      <p:ext uri="{BB962C8B-B14F-4D97-AF65-F5344CB8AC3E}">
        <p14:creationId xmlns:p14="http://schemas.microsoft.com/office/powerpoint/2010/main" val="4031245025"/>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1</TotalTime>
  <Words>615</Words>
  <Application>Microsoft Office PowerPoint</Application>
  <PresentationFormat>Ευρεία οθόνη</PresentationFormat>
  <Paragraphs>23</Paragraphs>
  <Slides>10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Century Gothic</vt:lpstr>
      <vt:lpstr>Wingdings 3</vt:lpstr>
      <vt:lpstr>Κομμάτι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apsilo</dc:creator>
  <cp:lastModifiedBy>apsilo</cp:lastModifiedBy>
  <cp:revision>1</cp:revision>
  <dcterms:created xsi:type="dcterms:W3CDTF">2021-04-18T10:30:11Z</dcterms:created>
  <dcterms:modified xsi:type="dcterms:W3CDTF">2021-04-18T10:31:30Z</dcterms:modified>
</cp:coreProperties>
</file>