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2" r:id="rId2"/>
    <p:sldId id="310" r:id="rId3"/>
    <p:sldId id="295" r:id="rId4"/>
    <p:sldId id="296" r:id="rId5"/>
    <p:sldId id="297" r:id="rId6"/>
    <p:sldId id="298" r:id="rId7"/>
    <p:sldId id="299" r:id="rId8"/>
    <p:sldId id="300" r:id="rId9"/>
    <p:sldId id="301" r:id="rId10"/>
    <p:sldId id="302" r:id="rId11"/>
    <p:sldId id="303" r:id="rId12"/>
    <p:sldId id="304" r:id="rId13"/>
    <p:sldId id="305" r:id="rId14"/>
    <p:sldId id="306" r:id="rId15"/>
    <p:sldId id="308" r:id="rId16"/>
    <p:sldId id="307" r:id="rId17"/>
    <p:sldId id="31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55E8FFC4-30C7-4467-8DEF-15B69EC81CED}" type="datetimeFigureOut">
              <a:rPr lang="el-GR" smtClean="0"/>
              <a:t>11/4/2021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8532977-8F06-4287-831C-7695A0DE8D24}" type="slidenum">
              <a:rPr lang="el-GR" smtClean="0"/>
              <a:t>‹#›</a:t>
            </a:fld>
            <a:endParaRPr lang="el-GR"/>
          </a:p>
        </p:txBody>
      </p:sp>
    </p:spTree>
    <p:extLst>
      <p:ext uri="{BB962C8B-B14F-4D97-AF65-F5344CB8AC3E}">
        <p14:creationId xmlns:p14="http://schemas.microsoft.com/office/powerpoint/2010/main" val="1866356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55E8FFC4-30C7-4467-8DEF-15B69EC81CED}" type="datetimeFigureOut">
              <a:rPr lang="el-GR" smtClean="0"/>
              <a:t>11/4/2021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8532977-8F06-4287-831C-7695A0DE8D24}" type="slidenum">
              <a:rPr lang="el-GR" smtClean="0"/>
              <a:t>‹#›</a:t>
            </a:fld>
            <a:endParaRPr lang="el-GR"/>
          </a:p>
        </p:txBody>
      </p:sp>
    </p:spTree>
    <p:extLst>
      <p:ext uri="{BB962C8B-B14F-4D97-AF65-F5344CB8AC3E}">
        <p14:creationId xmlns:p14="http://schemas.microsoft.com/office/powerpoint/2010/main" val="3754638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55E8FFC4-30C7-4467-8DEF-15B69EC81CED}" type="datetimeFigureOut">
              <a:rPr lang="el-GR" smtClean="0"/>
              <a:t>11/4/2021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8532977-8F06-4287-831C-7695A0DE8D24}" type="slidenum">
              <a:rPr lang="el-GR" smtClean="0"/>
              <a:t>‹#›</a:t>
            </a:fld>
            <a:endParaRPr lang="el-GR"/>
          </a:p>
        </p:txBody>
      </p:sp>
    </p:spTree>
    <p:extLst>
      <p:ext uri="{BB962C8B-B14F-4D97-AF65-F5344CB8AC3E}">
        <p14:creationId xmlns:p14="http://schemas.microsoft.com/office/powerpoint/2010/main" val="1794520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l-GR"/>
              <a:t>Κάντε κλικ για να επεξεργαστείτε τον τίτλο υποδείγματος</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55E8FFC4-30C7-4467-8DEF-15B69EC81CED}" type="datetimeFigureOut">
              <a:rPr lang="el-GR" smtClean="0"/>
              <a:t>11/4/2021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8532977-8F06-4287-831C-7695A0DE8D24}" type="slidenum">
              <a:rPr lang="el-GR" smtClean="0"/>
              <a:t>‹#›</a:t>
            </a:fld>
            <a:endParaRPr lang="el-G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5068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55E8FFC4-30C7-4467-8DEF-15B69EC81CED}" type="datetimeFigureOut">
              <a:rPr lang="el-GR" smtClean="0"/>
              <a:t>11/4/2021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8532977-8F06-4287-831C-7695A0DE8D24}" type="slidenum">
              <a:rPr lang="el-GR" smtClean="0"/>
              <a:t>‹#›</a:t>
            </a:fld>
            <a:endParaRPr lang="el-GR"/>
          </a:p>
        </p:txBody>
      </p:sp>
    </p:spTree>
    <p:extLst>
      <p:ext uri="{BB962C8B-B14F-4D97-AF65-F5344CB8AC3E}">
        <p14:creationId xmlns:p14="http://schemas.microsoft.com/office/powerpoint/2010/main" val="3761112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l-GR"/>
              <a:t>Κάντε κλικ για να επεξεργαστείτε τον τίτλο υποδείγματος</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55E8FFC4-30C7-4467-8DEF-15B69EC81CED}" type="datetimeFigureOut">
              <a:rPr lang="el-GR" smtClean="0"/>
              <a:t>11/4/2021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78532977-8F06-4287-831C-7695A0DE8D24}" type="slidenum">
              <a:rPr lang="el-GR" smtClean="0"/>
              <a:t>‹#›</a:t>
            </a:fld>
            <a:endParaRPr lang="el-GR"/>
          </a:p>
        </p:txBody>
      </p:sp>
    </p:spTree>
    <p:extLst>
      <p:ext uri="{BB962C8B-B14F-4D97-AF65-F5344CB8AC3E}">
        <p14:creationId xmlns:p14="http://schemas.microsoft.com/office/powerpoint/2010/main" val="1348926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l-GR"/>
              <a:t>Κάντε κλικ για να επεξεργαστείτε τον τίτλο υποδείγματος</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3" name="Date Placeholder 2"/>
          <p:cNvSpPr>
            <a:spLocks noGrp="1"/>
          </p:cNvSpPr>
          <p:nvPr>
            <p:ph type="dt" sz="half" idx="10"/>
          </p:nvPr>
        </p:nvSpPr>
        <p:spPr/>
        <p:txBody>
          <a:bodyPr/>
          <a:lstStyle/>
          <a:p>
            <a:fld id="{55E8FFC4-30C7-4467-8DEF-15B69EC81CED}" type="datetimeFigureOut">
              <a:rPr lang="el-GR" smtClean="0"/>
              <a:t>11/4/2021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78532977-8F06-4287-831C-7695A0DE8D24}" type="slidenum">
              <a:rPr lang="el-GR" smtClean="0"/>
              <a:t>‹#›</a:t>
            </a:fld>
            <a:endParaRPr lang="el-GR"/>
          </a:p>
        </p:txBody>
      </p:sp>
    </p:spTree>
    <p:extLst>
      <p:ext uri="{BB962C8B-B14F-4D97-AF65-F5344CB8AC3E}">
        <p14:creationId xmlns:p14="http://schemas.microsoft.com/office/powerpoint/2010/main" val="689748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5E8FFC4-30C7-4467-8DEF-15B69EC81CED}" type="datetimeFigureOut">
              <a:rPr lang="el-GR" smtClean="0"/>
              <a:t>11/4/2021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8532977-8F06-4287-831C-7695A0DE8D24}" type="slidenum">
              <a:rPr lang="el-GR" smtClean="0"/>
              <a:t>‹#›</a:t>
            </a:fld>
            <a:endParaRPr lang="el-GR"/>
          </a:p>
        </p:txBody>
      </p:sp>
    </p:spTree>
    <p:extLst>
      <p:ext uri="{BB962C8B-B14F-4D97-AF65-F5344CB8AC3E}">
        <p14:creationId xmlns:p14="http://schemas.microsoft.com/office/powerpoint/2010/main" val="1050586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5E8FFC4-30C7-4467-8DEF-15B69EC81CED}" type="datetimeFigureOut">
              <a:rPr lang="el-GR" smtClean="0"/>
              <a:t>11/4/2021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8532977-8F06-4287-831C-7695A0DE8D24}" type="slidenum">
              <a:rPr lang="el-GR" smtClean="0"/>
              <a:t>‹#›</a:t>
            </a:fld>
            <a:endParaRPr lang="el-GR"/>
          </a:p>
        </p:txBody>
      </p:sp>
    </p:spTree>
    <p:extLst>
      <p:ext uri="{BB962C8B-B14F-4D97-AF65-F5344CB8AC3E}">
        <p14:creationId xmlns:p14="http://schemas.microsoft.com/office/powerpoint/2010/main" val="286173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55E8FFC4-30C7-4467-8DEF-15B69EC81CED}" type="datetimeFigureOut">
              <a:rPr lang="el-GR" smtClean="0"/>
              <a:t>11/4/2021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8532977-8F06-4287-831C-7695A0DE8D24}" type="slidenum">
              <a:rPr lang="el-GR" smtClean="0"/>
              <a:t>‹#›</a:t>
            </a:fld>
            <a:endParaRPr lang="el-GR"/>
          </a:p>
        </p:txBody>
      </p:sp>
    </p:spTree>
    <p:extLst>
      <p:ext uri="{BB962C8B-B14F-4D97-AF65-F5344CB8AC3E}">
        <p14:creationId xmlns:p14="http://schemas.microsoft.com/office/powerpoint/2010/main" val="115628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55E8FFC4-30C7-4467-8DEF-15B69EC81CED}" type="datetimeFigureOut">
              <a:rPr lang="el-GR" smtClean="0"/>
              <a:t>11/4/2021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8532977-8F06-4287-831C-7695A0DE8D24}" type="slidenum">
              <a:rPr lang="el-GR" smtClean="0"/>
              <a:t>‹#›</a:t>
            </a:fld>
            <a:endParaRPr lang="el-GR"/>
          </a:p>
        </p:txBody>
      </p:sp>
    </p:spTree>
    <p:extLst>
      <p:ext uri="{BB962C8B-B14F-4D97-AF65-F5344CB8AC3E}">
        <p14:creationId xmlns:p14="http://schemas.microsoft.com/office/powerpoint/2010/main" val="2348114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55E8FFC4-30C7-4467-8DEF-15B69EC81CED}" type="datetimeFigureOut">
              <a:rPr lang="el-GR" smtClean="0"/>
              <a:t>11/4/2021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8532977-8F06-4287-831C-7695A0DE8D24}" type="slidenum">
              <a:rPr lang="el-GR" smtClean="0"/>
              <a:t>‹#›</a:t>
            </a:fld>
            <a:endParaRPr lang="el-GR"/>
          </a:p>
        </p:txBody>
      </p:sp>
    </p:spTree>
    <p:extLst>
      <p:ext uri="{BB962C8B-B14F-4D97-AF65-F5344CB8AC3E}">
        <p14:creationId xmlns:p14="http://schemas.microsoft.com/office/powerpoint/2010/main" val="1731717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913795" y="2912232"/>
            <a:ext cx="5107208" cy="287896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172200" y="2912232"/>
            <a:ext cx="5095357" cy="287896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55E8FFC4-30C7-4467-8DEF-15B69EC81CED}" type="datetimeFigureOut">
              <a:rPr lang="el-GR" smtClean="0"/>
              <a:t>11/4/2021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78532977-8F06-4287-831C-7695A0DE8D24}" type="slidenum">
              <a:rPr lang="el-GR" smtClean="0"/>
              <a:t>‹#›</a:t>
            </a:fld>
            <a:endParaRPr lang="el-GR"/>
          </a:p>
        </p:txBody>
      </p:sp>
    </p:spTree>
    <p:extLst>
      <p:ext uri="{BB962C8B-B14F-4D97-AF65-F5344CB8AC3E}">
        <p14:creationId xmlns:p14="http://schemas.microsoft.com/office/powerpoint/2010/main" val="816826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55E8FFC4-30C7-4467-8DEF-15B69EC81CED}" type="datetimeFigureOut">
              <a:rPr lang="el-GR" smtClean="0"/>
              <a:t>11/4/2021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78532977-8F06-4287-831C-7695A0DE8D24}" type="slidenum">
              <a:rPr lang="el-GR" smtClean="0"/>
              <a:t>‹#›</a:t>
            </a:fld>
            <a:endParaRPr lang="el-GR"/>
          </a:p>
        </p:txBody>
      </p:sp>
    </p:spTree>
    <p:extLst>
      <p:ext uri="{BB962C8B-B14F-4D97-AF65-F5344CB8AC3E}">
        <p14:creationId xmlns:p14="http://schemas.microsoft.com/office/powerpoint/2010/main" val="2367341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E8FFC4-30C7-4467-8DEF-15B69EC81CED}" type="datetimeFigureOut">
              <a:rPr lang="el-GR" smtClean="0"/>
              <a:t>11/4/2021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78532977-8F06-4287-831C-7695A0DE8D24}" type="slidenum">
              <a:rPr lang="el-GR" smtClean="0"/>
              <a:t>‹#›</a:t>
            </a:fld>
            <a:endParaRPr lang="el-GR"/>
          </a:p>
        </p:txBody>
      </p:sp>
    </p:spTree>
    <p:extLst>
      <p:ext uri="{BB962C8B-B14F-4D97-AF65-F5344CB8AC3E}">
        <p14:creationId xmlns:p14="http://schemas.microsoft.com/office/powerpoint/2010/main" val="2604173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55E8FFC4-30C7-4467-8DEF-15B69EC81CED}" type="datetimeFigureOut">
              <a:rPr lang="el-GR" smtClean="0"/>
              <a:t>11/4/2021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8532977-8F06-4287-831C-7695A0DE8D24}" type="slidenum">
              <a:rPr lang="el-GR" smtClean="0"/>
              <a:t>‹#›</a:t>
            </a:fld>
            <a:endParaRPr lang="el-GR"/>
          </a:p>
        </p:txBody>
      </p:sp>
    </p:spTree>
    <p:extLst>
      <p:ext uri="{BB962C8B-B14F-4D97-AF65-F5344CB8AC3E}">
        <p14:creationId xmlns:p14="http://schemas.microsoft.com/office/powerpoint/2010/main" val="336484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55E8FFC4-30C7-4467-8DEF-15B69EC81CED}" type="datetimeFigureOut">
              <a:rPr lang="el-GR" smtClean="0"/>
              <a:t>11/4/2021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8532977-8F06-4287-831C-7695A0DE8D24}" type="slidenum">
              <a:rPr lang="el-GR" smtClean="0"/>
              <a:t>‹#›</a:t>
            </a:fld>
            <a:endParaRPr lang="el-GR"/>
          </a:p>
        </p:txBody>
      </p:sp>
    </p:spTree>
    <p:extLst>
      <p:ext uri="{BB962C8B-B14F-4D97-AF65-F5344CB8AC3E}">
        <p14:creationId xmlns:p14="http://schemas.microsoft.com/office/powerpoint/2010/main" val="1026993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5E8FFC4-30C7-4467-8DEF-15B69EC81CED}" type="datetimeFigureOut">
              <a:rPr lang="el-GR" smtClean="0"/>
              <a:t>11/4/2021</a:t>
            </a:fld>
            <a:endParaRPr lang="el-G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8532977-8F06-4287-831C-7695A0DE8D24}" type="slidenum">
              <a:rPr lang="el-GR" smtClean="0"/>
              <a:t>‹#›</a:t>
            </a:fld>
            <a:endParaRPr lang="el-GR"/>
          </a:p>
        </p:txBody>
      </p:sp>
    </p:spTree>
    <p:extLst>
      <p:ext uri="{BB962C8B-B14F-4D97-AF65-F5344CB8AC3E}">
        <p14:creationId xmlns:p14="http://schemas.microsoft.com/office/powerpoint/2010/main" val="321917154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A293393-C1FD-4E05-9692-85E0A609A8A1}"/>
              </a:ext>
            </a:extLst>
          </p:cNvPr>
          <p:cNvPicPr>
            <a:picLocks noChangeAspect="1"/>
          </p:cNvPicPr>
          <p:nvPr/>
        </p:nvPicPr>
        <p:blipFill>
          <a:blip r:embed="rId2"/>
          <a:stretch>
            <a:fillRect/>
          </a:stretch>
        </p:blipFill>
        <p:spPr>
          <a:xfrm>
            <a:off x="263371" y="139823"/>
            <a:ext cx="11665258" cy="6578353"/>
          </a:xfrm>
          <a:prstGeom prst="rect">
            <a:avLst/>
          </a:prstGeom>
        </p:spPr>
      </p:pic>
      <p:sp>
        <p:nvSpPr>
          <p:cNvPr id="2" name="TextBox 1">
            <a:extLst>
              <a:ext uri="{FF2B5EF4-FFF2-40B4-BE49-F238E27FC236}">
                <a16:creationId xmlns:a16="http://schemas.microsoft.com/office/drawing/2014/main" id="{73EC4AA7-A55C-4B09-BF77-AD8B3D3D7226}"/>
              </a:ext>
            </a:extLst>
          </p:cNvPr>
          <p:cNvSpPr txBox="1"/>
          <p:nvPr/>
        </p:nvSpPr>
        <p:spPr>
          <a:xfrm>
            <a:off x="1757779" y="6267636"/>
            <a:ext cx="4971494" cy="461665"/>
          </a:xfrm>
          <a:prstGeom prst="rect">
            <a:avLst/>
          </a:prstGeom>
          <a:noFill/>
        </p:spPr>
        <p:txBody>
          <a:bodyPr wrap="square" rtlCol="0">
            <a:spAutoFit/>
          </a:bodyPr>
          <a:lstStyle/>
          <a:p>
            <a:r>
              <a:rPr lang="el-GR" sz="2400" b="1" dirty="0">
                <a:solidFill>
                  <a:schemeClr val="bg1"/>
                </a:solidFill>
                <a:latin typeface="Arial" panose="020B0604020202020204" pitchFamily="34" charset="0"/>
                <a:cs typeface="Arial" panose="020B0604020202020204" pitchFamily="34" charset="0"/>
              </a:rPr>
              <a:t>ΕΠΙΜΕΛΕΙΑ: Β. ΚΑΡΑΜΑΝΗ</a:t>
            </a:r>
          </a:p>
        </p:txBody>
      </p:sp>
    </p:spTree>
    <p:extLst>
      <p:ext uri="{BB962C8B-B14F-4D97-AF65-F5344CB8AC3E}">
        <p14:creationId xmlns:p14="http://schemas.microsoft.com/office/powerpoint/2010/main" val="2844574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A017335-D396-4EA3-B6F4-40E048AB752E}"/>
              </a:ext>
            </a:extLst>
          </p:cNvPr>
          <p:cNvPicPr>
            <a:picLocks noChangeAspect="1"/>
          </p:cNvPicPr>
          <p:nvPr/>
        </p:nvPicPr>
        <p:blipFill>
          <a:blip r:embed="rId3"/>
          <a:stretch>
            <a:fillRect/>
          </a:stretch>
        </p:blipFill>
        <p:spPr>
          <a:xfrm>
            <a:off x="298881" y="790112"/>
            <a:ext cx="11594237" cy="5823752"/>
          </a:xfrm>
          <a:prstGeom prst="rect">
            <a:avLst/>
          </a:prstGeom>
        </p:spPr>
      </p:pic>
      <p:sp>
        <p:nvSpPr>
          <p:cNvPr id="5" name="TextBox 4">
            <a:extLst>
              <a:ext uri="{FF2B5EF4-FFF2-40B4-BE49-F238E27FC236}">
                <a16:creationId xmlns:a16="http://schemas.microsoft.com/office/drawing/2014/main" id="{A5AA5B0B-0C40-4724-8283-7600CEBFEEEA}"/>
              </a:ext>
            </a:extLst>
          </p:cNvPr>
          <p:cNvSpPr txBox="1"/>
          <p:nvPr/>
        </p:nvSpPr>
        <p:spPr>
          <a:xfrm>
            <a:off x="177553" y="62145"/>
            <a:ext cx="11807301" cy="646331"/>
          </a:xfrm>
          <a:prstGeom prst="rect">
            <a:avLst/>
          </a:prstGeom>
          <a:noFill/>
        </p:spPr>
        <p:txBody>
          <a:bodyPr wrap="square">
            <a:spAutoFit/>
          </a:bodyPr>
          <a:lstStyle/>
          <a:p>
            <a:r>
              <a:rPr lang="el-GR" dirty="0">
                <a:latin typeface="Arial" panose="020B0604020202020204" pitchFamily="34" charset="0"/>
                <a:cs typeface="Arial" panose="020B0604020202020204" pitchFamily="34" charset="0"/>
              </a:rPr>
              <a:t>Αμέσως βγήκε έξω τυλιγμένος με τα σάβανα ο τετραήμερος νεκρός μπροστά στο πλήθος που παρακολουθούσε και ο Ιησούς ζήτησε να του λύσουν τα σάβανα και να πάει σπίτι του.</a:t>
            </a:r>
          </a:p>
        </p:txBody>
      </p:sp>
    </p:spTree>
    <p:extLst>
      <p:ext uri="{BB962C8B-B14F-4D97-AF65-F5344CB8AC3E}">
        <p14:creationId xmlns:p14="http://schemas.microsoft.com/office/powerpoint/2010/main" val="2721885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camera.wav"/>
          </p:stSnd>
        </p:sndAc>
      </p:transition>
    </mc:Choice>
    <mc:Fallback xmlns="">
      <p:transition spd="slow">
        <p:fade/>
        <p:sndAc>
          <p:stSnd>
            <p:snd r:embed="rId4" name="camera.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0471069-31B1-452E-B7B4-4601532CAD27}"/>
              </a:ext>
            </a:extLst>
          </p:cNvPr>
          <p:cNvPicPr>
            <a:picLocks noChangeAspect="1"/>
          </p:cNvPicPr>
          <p:nvPr/>
        </p:nvPicPr>
        <p:blipFill>
          <a:blip r:embed="rId3"/>
          <a:stretch>
            <a:fillRect/>
          </a:stretch>
        </p:blipFill>
        <p:spPr>
          <a:xfrm>
            <a:off x="292963" y="301841"/>
            <a:ext cx="11549849" cy="6365289"/>
          </a:xfrm>
          <a:prstGeom prst="rect">
            <a:avLst/>
          </a:prstGeom>
        </p:spPr>
      </p:pic>
    </p:spTree>
    <p:extLst>
      <p:ext uri="{BB962C8B-B14F-4D97-AF65-F5344CB8AC3E}">
        <p14:creationId xmlns:p14="http://schemas.microsoft.com/office/powerpoint/2010/main" val="353827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camera.wav"/>
          </p:stSnd>
        </p:sndAc>
      </p:transition>
    </mc:Choice>
    <mc:Fallback xmlns="">
      <p:transition spd="slow">
        <p:fade/>
        <p:sndAc>
          <p:stSnd>
            <p:snd r:embed="rId4" name="camera.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DC7CEF8-4393-46C4-A480-C5777C79CC71}"/>
              </a:ext>
            </a:extLst>
          </p:cNvPr>
          <p:cNvPicPr>
            <a:picLocks noChangeAspect="1"/>
          </p:cNvPicPr>
          <p:nvPr/>
        </p:nvPicPr>
        <p:blipFill>
          <a:blip r:embed="rId3"/>
          <a:stretch>
            <a:fillRect/>
          </a:stretch>
        </p:blipFill>
        <p:spPr>
          <a:xfrm>
            <a:off x="248575" y="1180730"/>
            <a:ext cx="11656380" cy="5468645"/>
          </a:xfrm>
          <a:prstGeom prst="rect">
            <a:avLst/>
          </a:prstGeom>
        </p:spPr>
      </p:pic>
      <p:sp>
        <p:nvSpPr>
          <p:cNvPr id="5" name="TextBox 4">
            <a:extLst>
              <a:ext uri="{FF2B5EF4-FFF2-40B4-BE49-F238E27FC236}">
                <a16:creationId xmlns:a16="http://schemas.microsoft.com/office/drawing/2014/main" id="{B39528C6-CFD6-4D8C-B983-470653941FBA}"/>
              </a:ext>
            </a:extLst>
          </p:cNvPr>
          <p:cNvSpPr txBox="1"/>
          <p:nvPr/>
        </p:nvSpPr>
        <p:spPr>
          <a:xfrm>
            <a:off x="150921" y="97654"/>
            <a:ext cx="11913832" cy="923330"/>
          </a:xfrm>
          <a:prstGeom prst="rect">
            <a:avLst/>
          </a:prstGeom>
          <a:noFill/>
        </p:spPr>
        <p:txBody>
          <a:bodyPr wrap="square">
            <a:spAutoFit/>
          </a:bodyPr>
          <a:lstStyle/>
          <a:p>
            <a:r>
              <a:rPr lang="el-GR" dirty="0">
                <a:latin typeface="Arial" panose="020B0604020202020204" pitchFamily="34" charset="0"/>
                <a:cs typeface="Arial" panose="020B0604020202020204" pitchFamily="34" charset="0"/>
              </a:rPr>
              <a:t>Η αρχαία παράδοση λέγει ότι τότε ο Λάζαρος ήταν 30 χρονών και έζησε άλλα 30 χρόνια. Τελείωσε τον επίγειο βίο του στην Κύπρο το έτος 63 μ.Χ. και ο τάφος του στην πόλη των </a:t>
            </a:r>
            <a:r>
              <a:rPr lang="el-GR" dirty="0" err="1">
                <a:latin typeface="Arial" panose="020B0604020202020204" pitchFamily="34" charset="0"/>
                <a:cs typeface="Arial" panose="020B0604020202020204" pitchFamily="34" charset="0"/>
              </a:rPr>
              <a:t>Κιτιέων</a:t>
            </a:r>
            <a:r>
              <a:rPr lang="el-GR" dirty="0">
                <a:latin typeface="Arial" panose="020B0604020202020204" pitchFamily="34" charset="0"/>
                <a:cs typeface="Arial" panose="020B0604020202020204" pitchFamily="34" charset="0"/>
              </a:rPr>
              <a:t> έγραφε: «Λάζαρος ο τετραήμερος και φίλος του Χριστού».</a:t>
            </a:r>
          </a:p>
        </p:txBody>
      </p:sp>
    </p:spTree>
    <p:extLst>
      <p:ext uri="{BB962C8B-B14F-4D97-AF65-F5344CB8AC3E}">
        <p14:creationId xmlns:p14="http://schemas.microsoft.com/office/powerpoint/2010/main" val="1582911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camera.wav"/>
          </p:stSnd>
        </p:sndAc>
      </p:transition>
    </mc:Choice>
    <mc:Fallback xmlns="">
      <p:transition spd="slow">
        <p:fade/>
        <p:sndAc>
          <p:stSnd>
            <p:snd r:embed="rId4" name="camera.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EC2BFB7-011E-4B68-9954-1C01957DD76F}"/>
              </a:ext>
            </a:extLst>
          </p:cNvPr>
          <p:cNvPicPr>
            <a:picLocks noChangeAspect="1"/>
          </p:cNvPicPr>
          <p:nvPr/>
        </p:nvPicPr>
        <p:blipFill>
          <a:blip r:embed="rId3"/>
          <a:stretch>
            <a:fillRect/>
          </a:stretch>
        </p:blipFill>
        <p:spPr>
          <a:xfrm>
            <a:off x="313678" y="761741"/>
            <a:ext cx="11564644" cy="5823752"/>
          </a:xfrm>
          <a:prstGeom prst="rect">
            <a:avLst/>
          </a:prstGeom>
        </p:spPr>
      </p:pic>
      <p:sp>
        <p:nvSpPr>
          <p:cNvPr id="5" name="TextBox 4">
            <a:extLst>
              <a:ext uri="{FF2B5EF4-FFF2-40B4-BE49-F238E27FC236}">
                <a16:creationId xmlns:a16="http://schemas.microsoft.com/office/drawing/2014/main" id="{81F99C06-786D-4D6C-9AC6-2DA12C68F235}"/>
              </a:ext>
            </a:extLst>
          </p:cNvPr>
          <p:cNvSpPr txBox="1"/>
          <p:nvPr/>
        </p:nvSpPr>
        <p:spPr>
          <a:xfrm>
            <a:off x="435006" y="115410"/>
            <a:ext cx="11443316" cy="646331"/>
          </a:xfrm>
          <a:prstGeom prst="rect">
            <a:avLst/>
          </a:prstGeom>
          <a:noFill/>
        </p:spPr>
        <p:txBody>
          <a:bodyPr wrap="square">
            <a:spAutoFit/>
          </a:bodyPr>
          <a:lstStyle/>
          <a:p>
            <a:r>
              <a:rPr lang="el-GR" dirty="0">
                <a:latin typeface="Arial" panose="020B0604020202020204" pitchFamily="34" charset="0"/>
                <a:cs typeface="Arial" panose="020B0604020202020204" pitchFamily="34" charset="0"/>
              </a:rPr>
              <a:t>Χαρακτηριστικό της μετέπειτα ζωής του Λαζάρου λέγει η παράδοση, ήταν ότι δεν γέλασε ποτέ παρά μια φορά μόνο όταν είδε κάποιον να κλέβει μια γλάστρα και είπε την εξής φράση: Το ένα χώμα κλέβει το άλλο.</a:t>
            </a:r>
          </a:p>
        </p:txBody>
      </p:sp>
    </p:spTree>
    <p:extLst>
      <p:ext uri="{BB962C8B-B14F-4D97-AF65-F5344CB8AC3E}">
        <p14:creationId xmlns:p14="http://schemas.microsoft.com/office/powerpoint/2010/main" val="1487110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camera.wav"/>
          </p:stSnd>
        </p:sndAc>
      </p:transition>
    </mc:Choice>
    <mc:Fallback xmlns="">
      <p:transition spd="slow">
        <p:fade/>
        <p:sndAc>
          <p:stSnd>
            <p:snd r:embed="rId4" name="camera.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A4BA2DE-4B28-4E49-A3B5-589600D45324}"/>
              </a:ext>
            </a:extLst>
          </p:cNvPr>
          <p:cNvPicPr>
            <a:picLocks noChangeAspect="1"/>
          </p:cNvPicPr>
          <p:nvPr/>
        </p:nvPicPr>
        <p:blipFill>
          <a:blip r:embed="rId3"/>
          <a:stretch>
            <a:fillRect/>
          </a:stretch>
        </p:blipFill>
        <p:spPr>
          <a:xfrm>
            <a:off x="292963" y="658964"/>
            <a:ext cx="11480307" cy="5977094"/>
          </a:xfrm>
          <a:prstGeom prst="rect">
            <a:avLst/>
          </a:prstGeom>
        </p:spPr>
      </p:pic>
      <p:sp>
        <p:nvSpPr>
          <p:cNvPr id="5" name="TextBox 4">
            <a:extLst>
              <a:ext uri="{FF2B5EF4-FFF2-40B4-BE49-F238E27FC236}">
                <a16:creationId xmlns:a16="http://schemas.microsoft.com/office/drawing/2014/main" id="{162B7A8A-4605-4B90-A29E-5A415793B6A2}"/>
              </a:ext>
            </a:extLst>
          </p:cNvPr>
          <p:cNvSpPr txBox="1"/>
          <p:nvPr/>
        </p:nvSpPr>
        <p:spPr>
          <a:xfrm>
            <a:off x="3130901" y="221942"/>
            <a:ext cx="5930197" cy="369332"/>
          </a:xfrm>
          <a:prstGeom prst="rect">
            <a:avLst/>
          </a:prstGeom>
          <a:noFill/>
        </p:spPr>
        <p:txBody>
          <a:bodyPr wrap="square">
            <a:spAutoFit/>
          </a:bodyPr>
          <a:lstStyle/>
          <a:p>
            <a:r>
              <a:rPr lang="el-G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Ο ΤΑΦΟΣ ΤΟΥ ΛΑΖΑΡΟΥ</a:t>
            </a:r>
          </a:p>
        </p:txBody>
      </p:sp>
    </p:spTree>
    <p:extLst>
      <p:ext uri="{BB962C8B-B14F-4D97-AF65-F5344CB8AC3E}">
        <p14:creationId xmlns:p14="http://schemas.microsoft.com/office/powerpoint/2010/main" val="3983654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camera.wav"/>
          </p:stSnd>
        </p:sndAc>
      </p:transition>
    </mc:Choice>
    <mc:Fallback xmlns="">
      <p:transition spd="slow">
        <p:fade/>
        <p:sndAc>
          <p:stSnd>
            <p:snd r:embed="rId4" name="camera.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EC8B7C7-2F94-45F7-8358-BDF3007BD499}"/>
              </a:ext>
            </a:extLst>
          </p:cNvPr>
          <p:cNvPicPr>
            <a:picLocks noChangeAspect="1"/>
          </p:cNvPicPr>
          <p:nvPr/>
        </p:nvPicPr>
        <p:blipFill>
          <a:blip r:embed="rId3"/>
          <a:stretch>
            <a:fillRect/>
          </a:stretch>
        </p:blipFill>
        <p:spPr>
          <a:xfrm>
            <a:off x="248575" y="743986"/>
            <a:ext cx="11629747" cy="5923144"/>
          </a:xfrm>
          <a:prstGeom prst="rect">
            <a:avLst/>
          </a:prstGeom>
        </p:spPr>
      </p:pic>
      <p:sp>
        <p:nvSpPr>
          <p:cNvPr id="5" name="TextBox 4">
            <a:extLst>
              <a:ext uri="{FF2B5EF4-FFF2-40B4-BE49-F238E27FC236}">
                <a16:creationId xmlns:a16="http://schemas.microsoft.com/office/drawing/2014/main" id="{69783ECA-2409-4BB6-A2FE-86CF02DC5FE5}"/>
              </a:ext>
            </a:extLst>
          </p:cNvPr>
          <p:cNvSpPr txBox="1"/>
          <p:nvPr/>
        </p:nvSpPr>
        <p:spPr>
          <a:xfrm>
            <a:off x="248575" y="97654"/>
            <a:ext cx="11736279" cy="646331"/>
          </a:xfrm>
          <a:prstGeom prst="rect">
            <a:avLst/>
          </a:prstGeom>
          <a:noFill/>
        </p:spPr>
        <p:txBody>
          <a:bodyPr wrap="square">
            <a:spAutoFit/>
          </a:bodyPr>
          <a:lstStyle/>
          <a:p>
            <a:r>
              <a:rPr lang="el-GR" dirty="0">
                <a:latin typeface="Arial" panose="020B0604020202020204" pitchFamily="34" charset="0"/>
                <a:cs typeface="Arial" panose="020B0604020202020204" pitchFamily="34" charset="0"/>
              </a:rPr>
              <a:t>Όταν διαδόθηκε το νέο για την Ανάσταση , πλήθος κόσμου συγκεντρώθηκε έξω και μέσα από το σπίτι του Λαζάρου για να ακούσουν τον Δάσκαλο να μιλάει και να τους δώσει την ευλογία του.</a:t>
            </a:r>
          </a:p>
        </p:txBody>
      </p:sp>
    </p:spTree>
    <p:extLst>
      <p:ext uri="{BB962C8B-B14F-4D97-AF65-F5344CB8AC3E}">
        <p14:creationId xmlns:p14="http://schemas.microsoft.com/office/powerpoint/2010/main" val="512594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camera.wav"/>
          </p:stSnd>
        </p:sndAc>
      </p:transition>
    </mc:Choice>
    <mc:Fallback xmlns="">
      <p:transition spd="slow">
        <p:fade/>
        <p:sndAc>
          <p:stSnd>
            <p:snd r:embed="rId4" name="camera.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1F9A1F1-12D0-42BB-A2CD-F368CAAEC027}"/>
              </a:ext>
            </a:extLst>
          </p:cNvPr>
          <p:cNvPicPr>
            <a:picLocks noChangeAspect="1"/>
          </p:cNvPicPr>
          <p:nvPr/>
        </p:nvPicPr>
        <p:blipFill>
          <a:blip r:embed="rId3"/>
          <a:stretch>
            <a:fillRect/>
          </a:stretch>
        </p:blipFill>
        <p:spPr>
          <a:xfrm>
            <a:off x="281126" y="1012107"/>
            <a:ext cx="11629748" cy="5628390"/>
          </a:xfrm>
          <a:prstGeom prst="rect">
            <a:avLst/>
          </a:prstGeom>
        </p:spPr>
      </p:pic>
      <p:sp>
        <p:nvSpPr>
          <p:cNvPr id="5" name="TextBox 4">
            <a:extLst>
              <a:ext uri="{FF2B5EF4-FFF2-40B4-BE49-F238E27FC236}">
                <a16:creationId xmlns:a16="http://schemas.microsoft.com/office/drawing/2014/main" id="{B08E2296-B7B7-4F9F-A103-E1A05A24B84F}"/>
              </a:ext>
            </a:extLst>
          </p:cNvPr>
          <p:cNvSpPr txBox="1"/>
          <p:nvPr/>
        </p:nvSpPr>
        <p:spPr>
          <a:xfrm>
            <a:off x="168676" y="88777"/>
            <a:ext cx="11816177" cy="923330"/>
          </a:xfrm>
          <a:prstGeom prst="rect">
            <a:avLst/>
          </a:prstGeom>
          <a:noFill/>
        </p:spPr>
        <p:txBody>
          <a:bodyPr wrap="square">
            <a:spAutoFit/>
          </a:bodyPr>
          <a:lstStyle/>
          <a:p>
            <a:r>
              <a:rPr lang="el-GR" dirty="0">
                <a:latin typeface="Arial" panose="020B0604020202020204" pitchFamily="34" charset="0"/>
                <a:cs typeface="Arial" panose="020B0604020202020204" pitchFamily="34" charset="0"/>
              </a:rPr>
              <a:t>Το γεγονός  αυτό όμως μαζί με την ίδια την Ανάσταση του Λαζάρου επέτειναν το μίσος των Εβραίων. Μόλις τα έμαθαν οι Γραμματείς και οι Φαρισαίοι συναντήθηκαν κρυφά και αποφάσισαν να σκοτώσουν τον Λάζαρο και το Χριστό.</a:t>
            </a:r>
          </a:p>
        </p:txBody>
      </p:sp>
    </p:spTree>
    <p:extLst>
      <p:ext uri="{BB962C8B-B14F-4D97-AF65-F5344CB8AC3E}">
        <p14:creationId xmlns:p14="http://schemas.microsoft.com/office/powerpoint/2010/main" val="837256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camera.wav"/>
          </p:stSnd>
        </p:sndAc>
      </p:transition>
    </mc:Choice>
    <mc:Fallback xmlns="">
      <p:transition spd="slow">
        <p:fade/>
        <p:sndAc>
          <p:stSnd>
            <p:snd r:embed="rId4" name="camera.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B64736C-92D0-487D-A1EC-DBB86CFCD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656" y="715561"/>
            <a:ext cx="5962833" cy="5978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0A59B01-258F-4C5D-972D-7C696E7180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9882" y="715562"/>
            <a:ext cx="5829462" cy="5978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9EF39B5-15EE-418B-B35B-63D12DC0C358}"/>
              </a:ext>
            </a:extLst>
          </p:cNvPr>
          <p:cNvSpPr txBox="1"/>
          <p:nvPr/>
        </p:nvSpPr>
        <p:spPr>
          <a:xfrm>
            <a:off x="1660124" y="346229"/>
            <a:ext cx="7116500" cy="369332"/>
          </a:xfrm>
          <a:prstGeom prst="rect">
            <a:avLst/>
          </a:prstGeom>
          <a:noFill/>
        </p:spPr>
        <p:txBody>
          <a:bodyPr wrap="none" rtlCol="0">
            <a:spAutoFit/>
          </a:bodyPr>
          <a:lstStyle/>
          <a:p>
            <a:r>
              <a:rPr lang="el-G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ΣΥΝΤΟΜΗ ΑΠΟΔΟΣΗ ΤΗΣ ΑΝΑΣΤΑΣΗΣ ΤΟΥ ΛΑΖΑΡΟΥ</a:t>
            </a:r>
          </a:p>
        </p:txBody>
      </p:sp>
    </p:spTree>
    <p:extLst>
      <p:ext uri="{BB962C8B-B14F-4D97-AF65-F5344CB8AC3E}">
        <p14:creationId xmlns:p14="http://schemas.microsoft.com/office/powerpoint/2010/main" val="1795423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camera.wav"/>
          </p:stSnd>
        </p:sndAc>
      </p:transition>
    </mc:Choice>
    <mc:Fallback xmlns="">
      <p:transition spd="slow">
        <p:fade/>
        <p:sndAc>
          <p:stSnd>
            <p:snd r:embed="rId5" name="camera.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E16AC2B-7A07-4F82-AD2D-DE41706C84DC}"/>
              </a:ext>
            </a:extLst>
          </p:cNvPr>
          <p:cNvPicPr>
            <a:picLocks noChangeAspect="1"/>
          </p:cNvPicPr>
          <p:nvPr/>
        </p:nvPicPr>
        <p:blipFill>
          <a:blip r:embed="rId3"/>
          <a:stretch>
            <a:fillRect/>
          </a:stretch>
        </p:blipFill>
        <p:spPr>
          <a:xfrm>
            <a:off x="258932" y="188650"/>
            <a:ext cx="11674136" cy="6480699"/>
          </a:xfrm>
          <a:prstGeom prst="rect">
            <a:avLst/>
          </a:prstGeom>
        </p:spPr>
      </p:pic>
    </p:spTree>
    <p:extLst>
      <p:ext uri="{BB962C8B-B14F-4D97-AF65-F5344CB8AC3E}">
        <p14:creationId xmlns:p14="http://schemas.microsoft.com/office/powerpoint/2010/main" val="2606185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camera.wav"/>
          </p:stSnd>
        </p:sndAc>
      </p:transition>
    </mc:Choice>
    <mc:Fallback xmlns="">
      <p:transition spd="slow">
        <p:fade/>
        <p:sndAc>
          <p:stSnd>
            <p:snd r:embed="rId4" name="camera.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1A8ED17-E2BA-441F-A6D0-DAFC1A0C5C2B}"/>
              </a:ext>
            </a:extLst>
          </p:cNvPr>
          <p:cNvPicPr>
            <a:picLocks noChangeAspect="1"/>
          </p:cNvPicPr>
          <p:nvPr/>
        </p:nvPicPr>
        <p:blipFill>
          <a:blip r:embed="rId3"/>
          <a:stretch>
            <a:fillRect/>
          </a:stretch>
        </p:blipFill>
        <p:spPr>
          <a:xfrm>
            <a:off x="137160" y="987019"/>
            <a:ext cx="11695176" cy="5604296"/>
          </a:xfrm>
          <a:prstGeom prst="rect">
            <a:avLst/>
          </a:prstGeom>
        </p:spPr>
      </p:pic>
      <p:sp>
        <p:nvSpPr>
          <p:cNvPr id="4" name="TextBox 3">
            <a:extLst>
              <a:ext uri="{FF2B5EF4-FFF2-40B4-BE49-F238E27FC236}">
                <a16:creationId xmlns:a16="http://schemas.microsoft.com/office/drawing/2014/main" id="{D74BE669-131C-4D01-99FD-7E438CAA230D}"/>
              </a:ext>
            </a:extLst>
          </p:cNvPr>
          <p:cNvSpPr txBox="1"/>
          <p:nvPr/>
        </p:nvSpPr>
        <p:spPr>
          <a:xfrm>
            <a:off x="0" y="266685"/>
            <a:ext cx="15608820" cy="646331"/>
          </a:xfrm>
          <a:prstGeom prst="rect">
            <a:avLst/>
          </a:prstGeom>
          <a:noFill/>
        </p:spPr>
        <p:txBody>
          <a:bodyPr wrap="square" rtlCol="0">
            <a:spAutoFit/>
          </a:bodyPr>
          <a:lstStyle/>
          <a:p>
            <a:r>
              <a:rPr lang="el-GR" dirty="0">
                <a:latin typeface="Arial" panose="020B0604020202020204" pitchFamily="34" charset="0"/>
                <a:cs typeface="Arial" panose="020B0604020202020204" pitchFamily="34" charset="0"/>
              </a:rPr>
              <a:t>Ο Λάζαρος ήταν φίλος του Χριστού και οι αδελφές του Μάρθα και Μαρία τον φιλοξένησαν πολλές φορές  στη Βηθανία </a:t>
            </a:r>
          </a:p>
          <a:p>
            <a:r>
              <a:rPr lang="el-GR" dirty="0">
                <a:latin typeface="Arial" panose="020B0604020202020204" pitchFamily="34" charset="0"/>
                <a:cs typeface="Arial" panose="020B0604020202020204" pitchFamily="34" charset="0"/>
              </a:rPr>
              <a:t>κοντά στα Ιεροσόλυμα</a:t>
            </a:r>
            <a:r>
              <a:rPr lang="el-GR" dirty="0"/>
              <a:t>.</a:t>
            </a:r>
          </a:p>
        </p:txBody>
      </p:sp>
    </p:spTree>
    <p:extLst>
      <p:ext uri="{BB962C8B-B14F-4D97-AF65-F5344CB8AC3E}">
        <p14:creationId xmlns:p14="http://schemas.microsoft.com/office/powerpoint/2010/main" val="426092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camera.wav"/>
          </p:stSnd>
        </p:sndAc>
      </p:transition>
    </mc:Choice>
    <mc:Fallback xmlns="">
      <p:transition spd="slow">
        <p:fade/>
        <p:sndAc>
          <p:stSnd>
            <p:snd r:embed="rId4" name="camera.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75FCE2B9-EF29-415E-8F6F-4364D6F29B10}"/>
              </a:ext>
            </a:extLst>
          </p:cNvPr>
          <p:cNvPicPr>
            <a:picLocks noChangeAspect="1"/>
          </p:cNvPicPr>
          <p:nvPr/>
        </p:nvPicPr>
        <p:blipFill>
          <a:blip r:embed="rId3"/>
          <a:stretch>
            <a:fillRect/>
          </a:stretch>
        </p:blipFill>
        <p:spPr>
          <a:xfrm>
            <a:off x="177553" y="798990"/>
            <a:ext cx="11851690" cy="5970233"/>
          </a:xfrm>
          <a:prstGeom prst="rect">
            <a:avLst/>
          </a:prstGeom>
        </p:spPr>
      </p:pic>
      <p:sp>
        <p:nvSpPr>
          <p:cNvPr id="5" name="TextBox 4">
            <a:extLst>
              <a:ext uri="{FF2B5EF4-FFF2-40B4-BE49-F238E27FC236}">
                <a16:creationId xmlns:a16="http://schemas.microsoft.com/office/drawing/2014/main" id="{9DC04CF0-6F4B-4771-A47C-8776C8EECF73}"/>
              </a:ext>
            </a:extLst>
          </p:cNvPr>
          <p:cNvSpPr txBox="1"/>
          <p:nvPr/>
        </p:nvSpPr>
        <p:spPr>
          <a:xfrm>
            <a:off x="177553" y="88777"/>
            <a:ext cx="11532094" cy="646331"/>
          </a:xfrm>
          <a:prstGeom prst="rect">
            <a:avLst/>
          </a:prstGeom>
          <a:noFill/>
        </p:spPr>
        <p:txBody>
          <a:bodyPr wrap="square">
            <a:spAutoFit/>
          </a:bodyPr>
          <a:lstStyle/>
          <a:p>
            <a:r>
              <a:rPr lang="el-GR" dirty="0">
                <a:latin typeface="Arial" panose="020B0604020202020204" pitchFamily="34" charset="0"/>
                <a:cs typeface="Arial" panose="020B0604020202020204" pitchFamily="34" charset="0"/>
              </a:rPr>
              <a:t>Λίγες μέρες πριν των παθών του Κυρίου ασθένησε ο Λάζαρος και οι αδελφές του ενημέρωσαν σχετικά τον Ιησού που τότε ήταν στη Γαλιλαία να τον επισκεφθεί.</a:t>
            </a:r>
          </a:p>
        </p:txBody>
      </p:sp>
    </p:spTree>
    <p:extLst>
      <p:ext uri="{BB962C8B-B14F-4D97-AF65-F5344CB8AC3E}">
        <p14:creationId xmlns:p14="http://schemas.microsoft.com/office/powerpoint/2010/main" val="747548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camera.wav"/>
          </p:stSnd>
        </p:sndAc>
      </p:transition>
    </mc:Choice>
    <mc:Fallback xmlns="">
      <p:transition spd="slow">
        <p:fade/>
        <p:sndAc>
          <p:stSnd>
            <p:snd r:embed="rId4" name="camera.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D2C64F8-D32F-4980-99E8-0ECF4BF68237}"/>
              </a:ext>
            </a:extLst>
          </p:cNvPr>
          <p:cNvPicPr>
            <a:picLocks noChangeAspect="1"/>
          </p:cNvPicPr>
          <p:nvPr/>
        </p:nvPicPr>
        <p:blipFill>
          <a:blip r:embed="rId3"/>
          <a:stretch>
            <a:fillRect/>
          </a:stretch>
        </p:blipFill>
        <p:spPr>
          <a:xfrm>
            <a:off x="150920" y="717352"/>
            <a:ext cx="11842810" cy="5985288"/>
          </a:xfrm>
          <a:prstGeom prst="rect">
            <a:avLst/>
          </a:prstGeom>
        </p:spPr>
      </p:pic>
      <p:sp>
        <p:nvSpPr>
          <p:cNvPr id="5" name="TextBox 4">
            <a:extLst>
              <a:ext uri="{FF2B5EF4-FFF2-40B4-BE49-F238E27FC236}">
                <a16:creationId xmlns:a16="http://schemas.microsoft.com/office/drawing/2014/main" id="{9D541BA3-8E27-4037-BA3C-4483B101EF5F}"/>
              </a:ext>
            </a:extLst>
          </p:cNvPr>
          <p:cNvSpPr txBox="1"/>
          <p:nvPr/>
        </p:nvSpPr>
        <p:spPr>
          <a:xfrm>
            <a:off x="150920" y="71021"/>
            <a:ext cx="11842811" cy="646331"/>
          </a:xfrm>
          <a:prstGeom prst="rect">
            <a:avLst/>
          </a:prstGeom>
          <a:noFill/>
        </p:spPr>
        <p:txBody>
          <a:bodyPr wrap="square">
            <a:spAutoFit/>
          </a:bodyPr>
          <a:lstStyle/>
          <a:p>
            <a:r>
              <a:rPr lang="el-GR" dirty="0">
                <a:latin typeface="Arial" panose="020B0604020202020204" pitchFamily="34" charset="0"/>
                <a:cs typeface="Arial" panose="020B0604020202020204" pitchFamily="34" charset="0"/>
              </a:rPr>
              <a:t>Ο Κύριος έμεινε εκεί όπου βρισκόταν για δυο μέρες ακόμα και μετά είπε στους μαθητές του: πάμε τώρα να τον ξυπνήσω. </a:t>
            </a:r>
            <a:endParaRPr lang="el-GR" dirty="0"/>
          </a:p>
        </p:txBody>
      </p:sp>
    </p:spTree>
    <p:extLst>
      <p:ext uri="{BB962C8B-B14F-4D97-AF65-F5344CB8AC3E}">
        <p14:creationId xmlns:p14="http://schemas.microsoft.com/office/powerpoint/2010/main" val="1410375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camera.wav"/>
          </p:stSnd>
        </p:sndAc>
      </p:transition>
    </mc:Choice>
    <mc:Fallback xmlns="">
      <p:transition spd="slow">
        <p:fade/>
        <p:sndAc>
          <p:stSnd>
            <p:snd r:embed="rId4" name="camera.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C452E7A-0DCD-4352-A649-6CCC9C498697}"/>
              </a:ext>
            </a:extLst>
          </p:cNvPr>
          <p:cNvPicPr>
            <a:picLocks noChangeAspect="1"/>
          </p:cNvPicPr>
          <p:nvPr/>
        </p:nvPicPr>
        <p:blipFill>
          <a:blip r:embed="rId3"/>
          <a:stretch>
            <a:fillRect/>
          </a:stretch>
        </p:blipFill>
        <p:spPr>
          <a:xfrm>
            <a:off x="292963" y="568170"/>
            <a:ext cx="11603114" cy="6090081"/>
          </a:xfrm>
          <a:prstGeom prst="rect">
            <a:avLst/>
          </a:prstGeom>
        </p:spPr>
      </p:pic>
      <p:sp>
        <p:nvSpPr>
          <p:cNvPr id="5" name="TextBox 4">
            <a:extLst>
              <a:ext uri="{FF2B5EF4-FFF2-40B4-BE49-F238E27FC236}">
                <a16:creationId xmlns:a16="http://schemas.microsoft.com/office/drawing/2014/main" id="{92124EB1-6EAE-4BDD-A68E-4449B7B6C3A0}"/>
              </a:ext>
            </a:extLst>
          </p:cNvPr>
          <p:cNvSpPr txBox="1"/>
          <p:nvPr/>
        </p:nvSpPr>
        <p:spPr>
          <a:xfrm>
            <a:off x="124287" y="79899"/>
            <a:ext cx="11842812" cy="369332"/>
          </a:xfrm>
          <a:prstGeom prst="rect">
            <a:avLst/>
          </a:prstGeom>
          <a:noFill/>
        </p:spPr>
        <p:txBody>
          <a:bodyPr wrap="square">
            <a:spAutoFit/>
          </a:bodyPr>
          <a:lstStyle/>
          <a:p>
            <a:r>
              <a:rPr lang="el-GR" dirty="0">
                <a:latin typeface="Arial" panose="020B0604020202020204" pitchFamily="34" charset="0"/>
                <a:cs typeface="Arial" panose="020B0604020202020204" pitchFamily="34" charset="0"/>
              </a:rPr>
              <a:t>Οι αδελφές του Λαζάρου του είπαν ότι άργησε να πάει και πως ο αδελφός τους και φίλος του έχει πεθάνει.</a:t>
            </a:r>
          </a:p>
        </p:txBody>
      </p:sp>
    </p:spTree>
    <p:extLst>
      <p:ext uri="{BB962C8B-B14F-4D97-AF65-F5344CB8AC3E}">
        <p14:creationId xmlns:p14="http://schemas.microsoft.com/office/powerpoint/2010/main" val="1925186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camera.wav"/>
          </p:stSnd>
        </p:sndAc>
      </p:transition>
    </mc:Choice>
    <mc:Fallback xmlns="">
      <p:transition spd="slow">
        <p:fade/>
        <p:sndAc>
          <p:stSnd>
            <p:snd r:embed="rId4" name="camera.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958118E-9ADC-4828-A4D6-234A8519CDED}"/>
              </a:ext>
            </a:extLst>
          </p:cNvPr>
          <p:cNvPicPr>
            <a:picLocks noChangeAspect="1"/>
          </p:cNvPicPr>
          <p:nvPr/>
        </p:nvPicPr>
        <p:blipFill>
          <a:blip r:embed="rId3"/>
          <a:stretch>
            <a:fillRect/>
          </a:stretch>
        </p:blipFill>
        <p:spPr>
          <a:xfrm>
            <a:off x="275209" y="635824"/>
            <a:ext cx="11620870" cy="6049061"/>
          </a:xfrm>
          <a:prstGeom prst="rect">
            <a:avLst/>
          </a:prstGeom>
        </p:spPr>
      </p:pic>
      <p:sp>
        <p:nvSpPr>
          <p:cNvPr id="5" name="TextBox 4">
            <a:extLst>
              <a:ext uri="{FF2B5EF4-FFF2-40B4-BE49-F238E27FC236}">
                <a16:creationId xmlns:a16="http://schemas.microsoft.com/office/drawing/2014/main" id="{9BE1253C-FD2E-41F1-B4E2-8EE4E654ADEF}"/>
              </a:ext>
            </a:extLst>
          </p:cNvPr>
          <p:cNvSpPr txBox="1"/>
          <p:nvPr/>
        </p:nvSpPr>
        <p:spPr>
          <a:xfrm>
            <a:off x="0" y="106532"/>
            <a:ext cx="11896078" cy="369332"/>
          </a:xfrm>
          <a:prstGeom prst="rect">
            <a:avLst/>
          </a:prstGeom>
          <a:noFill/>
        </p:spPr>
        <p:txBody>
          <a:bodyPr wrap="square">
            <a:spAutoFit/>
          </a:bodyPr>
          <a:lstStyle/>
          <a:p>
            <a:r>
              <a:rPr lang="el-GR" dirty="0">
                <a:latin typeface="Arial" panose="020B0604020202020204" pitchFamily="34" charset="0"/>
                <a:cs typeface="Arial" panose="020B0604020202020204" pitchFamily="34" charset="0"/>
              </a:rPr>
              <a:t>Οι αδελφές του ήταν </a:t>
            </a:r>
            <a:r>
              <a:rPr lang="el-GR" dirty="0" err="1">
                <a:latin typeface="Arial" panose="020B0604020202020204" pitchFamily="34" charset="0"/>
                <a:cs typeface="Arial" panose="020B0604020202020204" pitchFamily="34" charset="0"/>
              </a:rPr>
              <a:t>πικραμμένες</a:t>
            </a:r>
            <a:r>
              <a:rPr lang="el-GR" dirty="0">
                <a:latin typeface="Arial" panose="020B0604020202020204" pitchFamily="34" charset="0"/>
                <a:cs typeface="Arial" panose="020B0604020202020204" pitchFamily="34" charset="0"/>
              </a:rPr>
              <a:t> και στεναχωρημένες. Τότε ο Ιησούς ζήτησε να τον οδηγήσουν στον τάφο του</a:t>
            </a:r>
            <a:r>
              <a:rPr lang="el-GR" dirty="0"/>
              <a:t>.</a:t>
            </a:r>
          </a:p>
        </p:txBody>
      </p:sp>
    </p:spTree>
    <p:extLst>
      <p:ext uri="{BB962C8B-B14F-4D97-AF65-F5344CB8AC3E}">
        <p14:creationId xmlns:p14="http://schemas.microsoft.com/office/powerpoint/2010/main" val="2710361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camera.wav"/>
          </p:stSnd>
        </p:sndAc>
      </p:transition>
    </mc:Choice>
    <mc:Fallback xmlns="">
      <p:transition spd="slow">
        <p:fade/>
        <p:sndAc>
          <p:stSnd>
            <p:snd r:embed="rId4" name="camera.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B95BA7C-DDFC-4F9C-81BE-8FC290B27F39}"/>
              </a:ext>
            </a:extLst>
          </p:cNvPr>
          <p:cNvPicPr>
            <a:picLocks noChangeAspect="1"/>
          </p:cNvPicPr>
          <p:nvPr/>
        </p:nvPicPr>
        <p:blipFill>
          <a:blip r:embed="rId3"/>
          <a:stretch>
            <a:fillRect/>
          </a:stretch>
        </p:blipFill>
        <p:spPr>
          <a:xfrm>
            <a:off x="221942" y="506027"/>
            <a:ext cx="11656380" cy="6161103"/>
          </a:xfrm>
          <a:prstGeom prst="rect">
            <a:avLst/>
          </a:prstGeom>
        </p:spPr>
      </p:pic>
      <p:sp>
        <p:nvSpPr>
          <p:cNvPr id="5" name="TextBox 4">
            <a:extLst>
              <a:ext uri="{FF2B5EF4-FFF2-40B4-BE49-F238E27FC236}">
                <a16:creationId xmlns:a16="http://schemas.microsoft.com/office/drawing/2014/main" id="{5A1FE7EB-7934-4C5B-8279-772EF7F134F2}"/>
              </a:ext>
            </a:extLst>
          </p:cNvPr>
          <p:cNvSpPr txBox="1"/>
          <p:nvPr/>
        </p:nvSpPr>
        <p:spPr>
          <a:xfrm>
            <a:off x="221942" y="71021"/>
            <a:ext cx="8919838" cy="369332"/>
          </a:xfrm>
          <a:prstGeom prst="rect">
            <a:avLst/>
          </a:prstGeom>
          <a:noFill/>
        </p:spPr>
        <p:txBody>
          <a:bodyPr wrap="square">
            <a:spAutoFit/>
          </a:bodyPr>
          <a:lstStyle/>
          <a:p>
            <a:r>
              <a:rPr lang="el-GR" dirty="0">
                <a:latin typeface="Arial" panose="020B0604020202020204" pitchFamily="34" charset="0"/>
                <a:cs typeface="Arial" panose="020B0604020202020204" pitchFamily="34" charset="0"/>
              </a:rPr>
              <a:t>Όταν έφθασε στο μνημείο, δάκρυσε και διέταξε να βγάλουν την ταφόπλακα.</a:t>
            </a:r>
          </a:p>
        </p:txBody>
      </p:sp>
    </p:spTree>
    <p:extLst>
      <p:ext uri="{BB962C8B-B14F-4D97-AF65-F5344CB8AC3E}">
        <p14:creationId xmlns:p14="http://schemas.microsoft.com/office/powerpoint/2010/main" val="2460798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camera.wav"/>
          </p:stSnd>
        </p:sndAc>
      </p:transition>
    </mc:Choice>
    <mc:Fallback xmlns="">
      <p:transition spd="slow">
        <p:fade/>
        <p:sndAc>
          <p:stSnd>
            <p:snd r:embed="rId4" name="camera.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7A3BCA9-824F-49DF-ABF1-C9802AE6CDAC}"/>
              </a:ext>
            </a:extLst>
          </p:cNvPr>
          <p:cNvPicPr>
            <a:picLocks noChangeAspect="1"/>
          </p:cNvPicPr>
          <p:nvPr/>
        </p:nvPicPr>
        <p:blipFill>
          <a:blip r:embed="rId3"/>
          <a:stretch>
            <a:fillRect/>
          </a:stretch>
        </p:blipFill>
        <p:spPr>
          <a:xfrm>
            <a:off x="346229" y="878889"/>
            <a:ext cx="11585359" cy="5779363"/>
          </a:xfrm>
          <a:prstGeom prst="rect">
            <a:avLst/>
          </a:prstGeom>
        </p:spPr>
      </p:pic>
      <p:sp>
        <p:nvSpPr>
          <p:cNvPr id="5" name="TextBox 4">
            <a:extLst>
              <a:ext uri="{FF2B5EF4-FFF2-40B4-BE49-F238E27FC236}">
                <a16:creationId xmlns:a16="http://schemas.microsoft.com/office/drawing/2014/main" id="{E815BEAC-8700-4E94-8990-25B83F9E27C7}"/>
              </a:ext>
            </a:extLst>
          </p:cNvPr>
          <p:cNvSpPr txBox="1"/>
          <p:nvPr/>
        </p:nvSpPr>
        <p:spPr>
          <a:xfrm>
            <a:off x="115410" y="71021"/>
            <a:ext cx="11922710" cy="646331"/>
          </a:xfrm>
          <a:prstGeom prst="rect">
            <a:avLst/>
          </a:prstGeom>
          <a:noFill/>
        </p:spPr>
        <p:txBody>
          <a:bodyPr wrap="square">
            <a:spAutoFit/>
          </a:bodyPr>
          <a:lstStyle/>
          <a:p>
            <a:r>
              <a:rPr lang="el-GR" dirty="0">
                <a:latin typeface="Arial" panose="020B0604020202020204" pitchFamily="34" charset="0"/>
                <a:cs typeface="Arial" panose="020B0604020202020204" pitchFamily="34" charset="0"/>
              </a:rPr>
              <a:t>Τότε ύψωσε τα μάτια του στον ουρανό, ευχαρίστησε τον Θεό και Πατέρα και με μεγάλη φωνή είπε: Λάζαρε, βγες έξω.</a:t>
            </a:r>
          </a:p>
        </p:txBody>
      </p:sp>
    </p:spTree>
    <p:extLst>
      <p:ext uri="{BB962C8B-B14F-4D97-AF65-F5344CB8AC3E}">
        <p14:creationId xmlns:p14="http://schemas.microsoft.com/office/powerpoint/2010/main" val="3243372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2" name="camera.wav"/>
          </p:stSnd>
        </p:sndAc>
      </p:transition>
    </mc:Choice>
    <mc:Fallback xmlns="">
      <p:transition spd="slow">
        <p:fade/>
        <p:sndAc>
          <p:stSnd>
            <p:snd r:embed="rId4" name="camera.wav"/>
          </p:stSnd>
        </p:sndAc>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Δασμασκό</Template>
  <TotalTime>6</TotalTime>
  <Words>358</Words>
  <Application>Microsoft Office PowerPoint</Application>
  <PresentationFormat>Ευρεία οθόνη</PresentationFormat>
  <Paragraphs>16</Paragraphs>
  <Slides>17</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17</vt:i4>
      </vt:variant>
    </vt:vector>
  </HeadingPairs>
  <TitlesOfParts>
    <vt:vector size="21" baseType="lpstr">
      <vt:lpstr>Arial</vt:lpstr>
      <vt:lpstr>Bookman Old Style</vt:lpstr>
      <vt:lpstr>Rockwell</vt:lpstr>
      <vt:lpstr>Damask</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apsilo</dc:creator>
  <cp:lastModifiedBy>apsilo</cp:lastModifiedBy>
  <cp:revision>6</cp:revision>
  <dcterms:created xsi:type="dcterms:W3CDTF">2021-04-10T16:03:05Z</dcterms:created>
  <dcterms:modified xsi:type="dcterms:W3CDTF">2021-04-11T11:24:02Z</dcterms:modified>
</cp:coreProperties>
</file>