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9" r:id="rId2"/>
    <p:sldId id="307" r:id="rId3"/>
    <p:sldId id="295" r:id="rId4"/>
    <p:sldId id="296" r:id="rId5"/>
    <p:sldId id="298" r:id="rId6"/>
    <p:sldId id="297" r:id="rId7"/>
    <p:sldId id="299" r:id="rId8"/>
    <p:sldId id="300" r:id="rId9"/>
    <p:sldId id="301" r:id="rId10"/>
    <p:sldId id="302" r:id="rId11"/>
    <p:sldId id="303" r:id="rId12"/>
    <p:sldId id="304" r:id="rId13"/>
    <p:sldId id="305" r:id="rId14"/>
    <p:sldId id="322" r:id="rId15"/>
    <p:sldId id="310" r:id="rId16"/>
    <p:sldId id="311" r:id="rId17"/>
    <p:sldId id="312" r:id="rId18"/>
    <p:sldId id="313" r:id="rId19"/>
    <p:sldId id="314" r:id="rId20"/>
    <p:sldId id="323" r:id="rId21"/>
    <p:sldId id="316" r:id="rId22"/>
    <p:sldId id="317" r:id="rId23"/>
    <p:sldId id="318" r:id="rId24"/>
    <p:sldId id="319" r:id="rId25"/>
    <p:sldId id="320" r:id="rId26"/>
    <p:sldId id="32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7" name="Date Placeholder 6"/>
          <p:cNvSpPr>
            <a:spLocks noGrp="1"/>
          </p:cNvSpPr>
          <p:nvPr>
            <p:ph type="dt" sz="half" idx="10"/>
          </p:nvPr>
        </p:nvSpPr>
        <p:spPr/>
        <p:txBody>
          <a:bodyPr/>
          <a:lstStyle/>
          <a:p>
            <a:fld id="{79A7C51A-6B9A-4722-A993-BFE98EB52B6B}" type="datetimeFigureOut">
              <a:rPr lang="el-GR" smtClean="0"/>
              <a:t>11/4/2021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3469677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876648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7892460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0477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31151601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9A7C51A-6B9A-4722-A993-BFE98EB52B6B}" type="datetimeFigureOut">
              <a:rPr lang="el-GR" smtClean="0"/>
              <a:t>11/4/2021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3602491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79A7C51A-6B9A-4722-A993-BFE98EB52B6B}" type="datetimeFigureOut">
              <a:rPr lang="el-GR" smtClean="0"/>
              <a:t>11/4/2021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000809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A7C51A-6B9A-4722-A993-BFE98EB52B6B}" type="datetimeFigureOut">
              <a:rPr lang="el-GR" smtClean="0"/>
              <a:t>11/4/2021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756458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A7C51A-6B9A-4722-A993-BFE98EB52B6B}" type="datetimeFigureOut">
              <a:rPr lang="el-GR" smtClean="0"/>
              <a:t>11/4/2021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928224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79A7C51A-6B9A-4722-A993-BFE98EB52B6B}" type="datetimeFigureOut">
              <a:rPr lang="el-GR" smtClean="0"/>
              <a:t>11/4/2021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264632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l-GR"/>
              <a:t>Κάντε κλικ για να επεξεργαστείτε τον τίτλο υποδείγματος</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79A7C51A-6B9A-4722-A993-BFE98EB52B6B}" type="datetimeFigureOut">
              <a:rPr lang="el-GR" smtClean="0"/>
              <a:t>11/4/2021</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642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3680309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120000" y="2505075"/>
            <a:ext cx="5025216"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l-GR"/>
              <a:t>Στυλ κειμένου υποδείγματος</a:t>
            </a:r>
          </a:p>
        </p:txBody>
      </p:sp>
      <p:sp>
        <p:nvSpPr>
          <p:cNvPr id="6" name="Content Placeholder 5"/>
          <p:cNvSpPr>
            <a:spLocks noGrp="1"/>
          </p:cNvSpPr>
          <p:nvPr>
            <p:ph sz="quarter" idx="4"/>
          </p:nvPr>
        </p:nvSpPr>
        <p:spPr>
          <a:xfrm>
            <a:off x="6319840" y="2505075"/>
            <a:ext cx="503554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79A7C51A-6B9A-4722-A993-BFE98EB52B6B}" type="datetimeFigureOut">
              <a:rPr lang="el-GR" smtClean="0"/>
              <a:t>11/4/2021</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2749675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79A7C51A-6B9A-4722-A993-BFE98EB52B6B}" type="datetimeFigureOut">
              <a:rPr lang="el-GR" smtClean="0"/>
              <a:t>11/4/2021</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066107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A7C51A-6B9A-4722-A993-BFE98EB52B6B}" type="datetimeFigureOut">
              <a:rPr lang="el-GR" smtClean="0"/>
              <a:t>11/4/2021</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80041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106286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79A7C51A-6B9A-4722-A993-BFE98EB52B6B}" type="datetimeFigureOut">
              <a:rPr lang="el-GR" smtClean="0"/>
              <a:t>11/4/2021</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16752016-1271-42CC-ABCF-BBFE99E3802D}" type="slidenum">
              <a:rPr lang="el-GR" smtClean="0"/>
              <a:t>‹#›</a:t>
            </a:fld>
            <a:endParaRPr lang="el-GR"/>
          </a:p>
        </p:txBody>
      </p:sp>
    </p:spTree>
    <p:extLst>
      <p:ext uri="{BB962C8B-B14F-4D97-AF65-F5344CB8AC3E}">
        <p14:creationId xmlns:p14="http://schemas.microsoft.com/office/powerpoint/2010/main" val="3326008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79A7C51A-6B9A-4722-A993-BFE98EB52B6B}" type="datetimeFigureOut">
              <a:rPr lang="el-GR" smtClean="0"/>
              <a:t>11/4/2021</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16752016-1271-42CC-ABCF-BBFE99E3802D}" type="slidenum">
              <a:rPr lang="el-GR" smtClean="0"/>
              <a:t>‹#›</a:t>
            </a:fld>
            <a:endParaRPr lang="el-GR"/>
          </a:p>
        </p:txBody>
      </p:sp>
    </p:spTree>
    <p:extLst>
      <p:ext uri="{BB962C8B-B14F-4D97-AF65-F5344CB8AC3E}">
        <p14:creationId xmlns:p14="http://schemas.microsoft.com/office/powerpoint/2010/main" val="922118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C2B1-E53A-41BD-B70D-CD1793AF9258}"/>
              </a:ext>
            </a:extLst>
          </p:cNvPr>
          <p:cNvSpPr txBox="1"/>
          <p:nvPr/>
        </p:nvSpPr>
        <p:spPr>
          <a:xfrm>
            <a:off x="435006" y="-159798"/>
            <a:ext cx="10670959" cy="1600438"/>
          </a:xfrm>
          <a:prstGeom prst="rect">
            <a:avLst/>
          </a:prstGeom>
          <a:noFill/>
        </p:spPr>
        <p:txBody>
          <a:bodyPr wrap="square">
            <a:spAutoFit/>
          </a:bodyPr>
          <a:lstStyle/>
          <a:p>
            <a:endParaRPr lang="el-GR" dirty="0"/>
          </a:p>
          <a:p>
            <a:r>
              <a:rPr lang="el-GR" sz="8000" dirty="0"/>
              <a:t>  </a:t>
            </a:r>
            <a:endParaRPr lang="el-GR" sz="8000" b="1" dirty="0">
              <a:effectLst>
                <a:outerShdw blurRad="38100" dist="38100" dir="2700000" algn="tl">
                  <a:srgbClr val="000000">
                    <a:alpha val="43137"/>
                  </a:srgbClr>
                </a:outerShdw>
              </a:effectLst>
            </a:endParaRPr>
          </a:p>
        </p:txBody>
      </p:sp>
      <p:pic>
        <p:nvPicPr>
          <p:cNvPr id="17410" name="Picture 2" descr="Γιατί ανάβουμε κεριά μπροστά στις Εικόνες; | Ιερά Μονοπάτια">
            <a:extLst>
              <a:ext uri="{FF2B5EF4-FFF2-40B4-BE49-F238E27FC236}">
                <a16:creationId xmlns:a16="http://schemas.microsoft.com/office/drawing/2014/main" id="{037654CB-9D16-4C5D-9E30-9D486EBF09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522" y="159798"/>
            <a:ext cx="11904955" cy="65872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3635B27-7F7F-4D0A-B8FE-DB8E5A5EF064}"/>
              </a:ext>
            </a:extLst>
          </p:cNvPr>
          <p:cNvSpPr txBox="1"/>
          <p:nvPr/>
        </p:nvSpPr>
        <p:spPr>
          <a:xfrm>
            <a:off x="435006" y="159798"/>
            <a:ext cx="11496582" cy="1323439"/>
          </a:xfrm>
          <a:prstGeom prst="rect">
            <a:avLst/>
          </a:prstGeom>
          <a:noFill/>
        </p:spPr>
        <p:txBody>
          <a:bodyPr wrap="square">
            <a:spAutoFit/>
          </a:bodyPr>
          <a:lstStyle/>
          <a:p>
            <a:r>
              <a:rPr lang="el-GR" sz="8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ΜΕΓΑΛΗ ΕΒΔΟΜΑΔΑ</a:t>
            </a:r>
            <a:endParaRPr lang="el-GR" sz="80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67D97AC9-B093-4C2A-8DF3-F76ADEDB9C4B}"/>
              </a:ext>
            </a:extLst>
          </p:cNvPr>
          <p:cNvSpPr txBox="1"/>
          <p:nvPr/>
        </p:nvSpPr>
        <p:spPr>
          <a:xfrm>
            <a:off x="1065320" y="1483237"/>
            <a:ext cx="8076460" cy="707886"/>
          </a:xfrm>
          <a:prstGeom prst="rect">
            <a:avLst/>
          </a:prstGeom>
          <a:noFill/>
        </p:spPr>
        <p:txBody>
          <a:bodyPr wrap="square">
            <a:spAutoFit/>
          </a:bodyPr>
          <a:lstStyle/>
          <a:p>
            <a:r>
              <a:rPr lang="el-GR" sz="40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Α΄ ΜΕΡΟΣ</a:t>
            </a:r>
            <a:endParaRPr lang="el-GR" sz="4000" dirty="0">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434208D1-40EB-4CB3-9A6B-0EB451FCDB8E}"/>
              </a:ext>
            </a:extLst>
          </p:cNvPr>
          <p:cNvSpPr txBox="1"/>
          <p:nvPr/>
        </p:nvSpPr>
        <p:spPr>
          <a:xfrm>
            <a:off x="1065320" y="2191123"/>
            <a:ext cx="8076460" cy="461665"/>
          </a:xfrm>
          <a:prstGeom prst="rect">
            <a:avLst/>
          </a:prstGeom>
          <a:noFill/>
        </p:spPr>
        <p:txBody>
          <a:bodyPr wrap="square">
            <a:spAutoFit/>
          </a:bodyPr>
          <a:lstStyle/>
          <a:p>
            <a:r>
              <a:rPr lang="el-GR" sz="2400" b="1" dirty="0">
                <a:effectLst>
                  <a:outerShdw blurRad="38100" dist="38100" dir="2700000" algn="tl">
                    <a:srgbClr val="000000">
                      <a:alpha val="43137"/>
                    </a:srgbClr>
                  </a:outerShdw>
                </a:effectLst>
              </a:rPr>
              <a:t>ΕΠΙΜΕΛΕΙΑ: Β.ΚΑΡΑΜΑΝΗ</a:t>
            </a:r>
            <a:endParaRPr lang="el-GR" sz="2400" dirty="0"/>
          </a:p>
        </p:txBody>
      </p:sp>
    </p:spTree>
    <p:extLst>
      <p:ext uri="{BB962C8B-B14F-4D97-AF65-F5344CB8AC3E}">
        <p14:creationId xmlns:p14="http://schemas.microsoft.com/office/powerpoint/2010/main" val="19967498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AB31423-83CE-4EFE-9E78-45C348A13367}"/>
              </a:ext>
            </a:extLst>
          </p:cNvPr>
          <p:cNvPicPr>
            <a:picLocks noChangeAspect="1"/>
          </p:cNvPicPr>
          <p:nvPr/>
        </p:nvPicPr>
        <p:blipFill>
          <a:blip r:embed="rId2"/>
          <a:stretch>
            <a:fillRect/>
          </a:stretch>
        </p:blipFill>
        <p:spPr>
          <a:xfrm>
            <a:off x="177554" y="213065"/>
            <a:ext cx="11842812" cy="6507332"/>
          </a:xfrm>
          <a:prstGeom prst="rect">
            <a:avLst/>
          </a:prstGeom>
        </p:spPr>
      </p:pic>
    </p:spTree>
    <p:extLst>
      <p:ext uri="{BB962C8B-B14F-4D97-AF65-F5344CB8AC3E}">
        <p14:creationId xmlns:p14="http://schemas.microsoft.com/office/powerpoint/2010/main" val="336664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DE7FE6F7-756A-4736-B6D3-FB14237D6FC3}"/>
              </a:ext>
            </a:extLst>
          </p:cNvPr>
          <p:cNvPicPr>
            <a:picLocks noChangeAspect="1"/>
          </p:cNvPicPr>
          <p:nvPr/>
        </p:nvPicPr>
        <p:blipFill>
          <a:blip r:embed="rId2"/>
          <a:stretch>
            <a:fillRect/>
          </a:stretch>
        </p:blipFill>
        <p:spPr>
          <a:xfrm>
            <a:off x="125767" y="135384"/>
            <a:ext cx="11940466" cy="6587231"/>
          </a:xfrm>
          <a:prstGeom prst="rect">
            <a:avLst/>
          </a:prstGeom>
        </p:spPr>
      </p:pic>
    </p:spTree>
    <p:extLst>
      <p:ext uri="{BB962C8B-B14F-4D97-AF65-F5344CB8AC3E}">
        <p14:creationId xmlns:p14="http://schemas.microsoft.com/office/powerpoint/2010/main" val="1104297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07A1FAE4-68BC-4F5A-A84C-8A57DEA02D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37" y="97654"/>
            <a:ext cx="6809912" cy="667600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70AC7E0-56F0-44BC-B67D-308835FBB886}"/>
              </a:ext>
            </a:extLst>
          </p:cNvPr>
          <p:cNvSpPr txBox="1"/>
          <p:nvPr/>
        </p:nvSpPr>
        <p:spPr>
          <a:xfrm>
            <a:off x="6897949" y="284085"/>
            <a:ext cx="5113538" cy="4247317"/>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ΠΑΡΑΒΟΛΗ ΤΗΣ ΞΗΡΑΝΘΕΙΣΑΣ ΣΥΚΙΑΣ</a:t>
            </a:r>
          </a:p>
          <a:p>
            <a:r>
              <a:rPr lang="el-GR" dirty="0">
                <a:latin typeface="Arial" panose="020B0604020202020204" pitchFamily="34" charset="0"/>
                <a:cs typeface="Arial" panose="020B0604020202020204" pitchFamily="34" charset="0"/>
              </a:rPr>
              <a:t>Στην λειτουργία της Μεγάλης Δευτέρας, περιλαμβάνεται και η ιστορία της «</a:t>
            </a:r>
            <a:r>
              <a:rPr lang="el-GR" dirty="0" err="1">
                <a:latin typeface="Arial" panose="020B0604020202020204" pitchFamily="34" charset="0"/>
                <a:cs typeface="Arial" panose="020B0604020202020204" pitchFamily="34" charset="0"/>
              </a:rPr>
              <a:t>Καταραθείσης</a:t>
            </a:r>
            <a:r>
              <a:rPr lang="el-GR" dirty="0">
                <a:latin typeface="Arial" panose="020B0604020202020204" pitchFamily="34" charset="0"/>
                <a:cs typeface="Arial" panose="020B0604020202020204" pitchFamily="34" charset="0"/>
              </a:rPr>
              <a:t> και </a:t>
            </a:r>
            <a:r>
              <a:rPr lang="el-GR" dirty="0" err="1">
                <a:latin typeface="Arial" panose="020B0604020202020204" pitchFamily="34" charset="0"/>
                <a:cs typeface="Arial" panose="020B0604020202020204" pitchFamily="34" charset="0"/>
              </a:rPr>
              <a:t>Ξηρανθείσης</a:t>
            </a:r>
            <a:r>
              <a:rPr lang="el-GR" dirty="0">
                <a:latin typeface="Arial" panose="020B0604020202020204" pitchFamily="34" charset="0"/>
                <a:cs typeface="Arial" panose="020B0604020202020204" pitchFamily="34" charset="0"/>
              </a:rPr>
              <a:t> Συκής». Ο Χριστός περπατώντας στους δρόμους της Ιερουσαλήμ, την επομένη ημέρα της εισόδου του, είδε μια εύρωστη συκιά με παχύ φύλλωμα. Την πλησίασε με σκοπό να κόψει ένα σύκο. Η συκιά όμως δεν είχε καθόλου καρπούς. Τότε ο Ιησούς είπε απευθυνόμενος στο δέντρο: «</a:t>
            </a:r>
            <a:r>
              <a:rPr lang="el-GR" dirty="0" err="1">
                <a:latin typeface="Arial" panose="020B0604020202020204" pitchFamily="34" charset="0"/>
                <a:cs typeface="Arial" panose="020B0604020202020204" pitchFamily="34" charset="0"/>
              </a:rPr>
              <a:t>Μηκέτι</a:t>
            </a:r>
            <a:r>
              <a:rPr lang="el-GR" dirty="0">
                <a:latin typeface="Arial" panose="020B0604020202020204" pitchFamily="34" charset="0"/>
                <a:cs typeface="Arial" panose="020B0604020202020204" pitchFamily="34" charset="0"/>
              </a:rPr>
              <a:t> εκ σου καρπός </a:t>
            </a:r>
            <a:r>
              <a:rPr lang="el-GR" dirty="0" err="1">
                <a:latin typeface="Arial" panose="020B0604020202020204" pitchFamily="34" charset="0"/>
                <a:cs typeface="Arial" panose="020B0604020202020204" pitchFamily="34" charset="0"/>
              </a:rPr>
              <a:t>γένηται</a:t>
            </a:r>
            <a:r>
              <a:rPr lang="el-GR" dirty="0">
                <a:latin typeface="Arial" panose="020B0604020202020204" pitchFamily="34" charset="0"/>
                <a:cs typeface="Arial" panose="020B0604020202020204" pitchFamily="34" charset="0"/>
              </a:rPr>
              <a:t> εις τον αιώνα και </a:t>
            </a:r>
            <a:r>
              <a:rPr lang="el-GR" dirty="0" err="1">
                <a:latin typeface="Arial" panose="020B0604020202020204" pitchFamily="34" charset="0"/>
                <a:cs typeface="Arial" panose="020B0604020202020204" pitchFamily="34" charset="0"/>
              </a:rPr>
              <a:t>εξηράνθη</a:t>
            </a:r>
            <a:r>
              <a:rPr lang="el-GR" dirty="0">
                <a:latin typeface="Arial" panose="020B0604020202020204" pitchFamily="34" charset="0"/>
                <a:cs typeface="Arial" panose="020B0604020202020204" pitchFamily="34" charset="0"/>
              </a:rPr>
              <a:t> παραχρήμα η συκή» (Ματθ.21:19). Η συκιά την ίδια στιγμή ξεράθηκε. Γι’ αυτό λέγεται «</a:t>
            </a:r>
            <a:r>
              <a:rPr lang="el-GR" dirty="0" err="1">
                <a:latin typeface="Arial" panose="020B0604020202020204" pitchFamily="34" charset="0"/>
                <a:cs typeface="Arial" panose="020B0604020202020204" pitchFamily="34" charset="0"/>
              </a:rPr>
              <a:t>Καταραθείσα</a:t>
            </a:r>
            <a:r>
              <a:rPr lang="el-GR" dirty="0">
                <a:latin typeface="Arial" panose="020B0604020202020204" pitchFamily="34" charset="0"/>
                <a:cs typeface="Arial" panose="020B0604020202020204" pitchFamily="34" charset="0"/>
              </a:rPr>
              <a:t>», δηλαδή καταραμένη και «</a:t>
            </a:r>
            <a:r>
              <a:rPr lang="el-GR" dirty="0" err="1">
                <a:latin typeface="Arial" panose="020B0604020202020204" pitchFamily="34" charset="0"/>
                <a:cs typeface="Arial" panose="020B0604020202020204" pitchFamily="34" charset="0"/>
              </a:rPr>
              <a:t>Ξηρανθείσα</a:t>
            </a:r>
            <a:r>
              <a:rPr lang="el-GR" dirty="0">
                <a:latin typeface="Arial" panose="020B0604020202020204" pitchFamily="34" charset="0"/>
                <a:cs typeface="Arial" panose="020B0604020202020204" pitchFamily="34" charset="0"/>
              </a:rPr>
              <a:t>», δηλαδή ξεραμένη.</a:t>
            </a:r>
          </a:p>
        </p:txBody>
      </p:sp>
    </p:spTree>
    <p:extLst>
      <p:ext uri="{BB962C8B-B14F-4D97-AF65-F5344CB8AC3E}">
        <p14:creationId xmlns:p14="http://schemas.microsoft.com/office/powerpoint/2010/main" val="3089413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E87B2EDE-E064-4615-A06D-6DEC83D92EEE}"/>
              </a:ext>
            </a:extLst>
          </p:cNvPr>
          <p:cNvPicPr>
            <a:picLocks noChangeAspect="1"/>
          </p:cNvPicPr>
          <p:nvPr/>
        </p:nvPicPr>
        <p:blipFill>
          <a:blip r:embed="rId2"/>
          <a:stretch>
            <a:fillRect/>
          </a:stretch>
        </p:blipFill>
        <p:spPr>
          <a:xfrm>
            <a:off x="133165" y="71021"/>
            <a:ext cx="6098959" cy="6631620"/>
          </a:xfrm>
          <a:prstGeom prst="rect">
            <a:avLst/>
          </a:prstGeom>
        </p:spPr>
      </p:pic>
      <p:sp>
        <p:nvSpPr>
          <p:cNvPr id="7" name="TextBox 6">
            <a:extLst>
              <a:ext uri="{FF2B5EF4-FFF2-40B4-BE49-F238E27FC236}">
                <a16:creationId xmlns:a16="http://schemas.microsoft.com/office/drawing/2014/main" id="{D6ECD91E-75DD-4736-9CAC-D8C4474F5D6D}"/>
              </a:ext>
            </a:extLst>
          </p:cNvPr>
          <p:cNvSpPr txBox="1"/>
          <p:nvPr/>
        </p:nvSpPr>
        <p:spPr>
          <a:xfrm>
            <a:off x="6232123" y="239698"/>
            <a:ext cx="5752915" cy="2862322"/>
          </a:xfrm>
          <a:prstGeom prst="rect">
            <a:avLst/>
          </a:prstGeom>
          <a:noFill/>
        </p:spPr>
        <p:txBody>
          <a:bodyPr wrap="square">
            <a:spAutoFit/>
          </a:bodyPr>
          <a:lstStyle/>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ΕΘΙΜΑ ΤΗΣ Μ. ΔΕΥΤΕΡΑΣ</a:t>
            </a:r>
          </a:p>
          <a:p>
            <a:r>
              <a:rPr lang="el-GR" dirty="0">
                <a:latin typeface="Arial" panose="020B0604020202020204" pitchFamily="34" charset="0"/>
                <a:cs typeface="Arial" panose="020B0604020202020204" pitchFamily="34" charset="0"/>
              </a:rPr>
              <a:t>             ΠΡΟΕΤΟΙΜΑΣΙΑ ΓΙΑ ΤΟ ΠΑΣΧΑ</a:t>
            </a:r>
          </a:p>
          <a:p>
            <a:r>
              <a:rPr lang="el-GR" dirty="0">
                <a:latin typeface="Arial" panose="020B0604020202020204" pitchFamily="34" charset="0"/>
                <a:cs typeface="Arial" panose="020B0604020202020204" pitchFamily="34" charset="0"/>
              </a:rPr>
              <a:t>Τη Μεγάλη Δευτέρα σε όλη την Ελλάδα ξεκινούν οι ετοιμασίες, στα σπίτια, για τον εορτασμό του Πάσχα. Έτσι εκείνη την ημέρα, στα χωριά κυρίως, ασπρίζονται με ασβέστη οι αυλές, βάφονται οι γλάστρες κόκκινες και φυτεύονται διάφορα λουλούδια. Σε κάποιες περιοχές, οι πιστοί συνήθιζαν να τρέφονται μόνο με ψωμί και νερό έως τη Μεγάλη Πέμπτη το πρωί, που λάμβαναν από την εκκλησία την Θεία Κοινωνία.</a:t>
            </a:r>
          </a:p>
        </p:txBody>
      </p:sp>
    </p:spTree>
    <p:extLst>
      <p:ext uri="{BB962C8B-B14F-4D97-AF65-F5344CB8AC3E}">
        <p14:creationId xmlns:p14="http://schemas.microsoft.com/office/powerpoint/2010/main" val="259699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C2B1-E53A-41BD-B70D-CD1793AF9258}"/>
              </a:ext>
            </a:extLst>
          </p:cNvPr>
          <p:cNvSpPr txBox="1"/>
          <p:nvPr/>
        </p:nvSpPr>
        <p:spPr>
          <a:xfrm>
            <a:off x="1305019" y="887767"/>
            <a:ext cx="9436962" cy="1600438"/>
          </a:xfrm>
          <a:prstGeom prst="rect">
            <a:avLst/>
          </a:prstGeom>
          <a:noFill/>
        </p:spPr>
        <p:txBody>
          <a:bodyPr wrap="square">
            <a:spAutoFit/>
          </a:bodyPr>
          <a:lstStyle/>
          <a:p>
            <a:endParaRPr lang="el-GR" dirty="0"/>
          </a:p>
          <a:p>
            <a:r>
              <a:rPr lang="el-GR" sz="8000" dirty="0"/>
              <a:t> </a:t>
            </a:r>
            <a:r>
              <a:rPr lang="el-GR" sz="8000" b="1" dirty="0"/>
              <a:t>ΜΕΓΑΛΗ ΔΕΥΤΕΡΑ</a:t>
            </a:r>
          </a:p>
        </p:txBody>
      </p:sp>
      <p:pic>
        <p:nvPicPr>
          <p:cNvPr id="18434" name="Picture 2" descr="Καλή Ανάσταση και καλό Πάσχα!">
            <a:extLst>
              <a:ext uri="{FF2B5EF4-FFF2-40B4-BE49-F238E27FC236}">
                <a16:creationId xmlns:a16="http://schemas.microsoft.com/office/drawing/2014/main" id="{B0187D7B-3522-4188-B401-F44F6E7CB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 y="149271"/>
            <a:ext cx="11913833" cy="6588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680AD8-0F34-4BC6-8CED-8FE482D054AD}"/>
              </a:ext>
            </a:extLst>
          </p:cNvPr>
          <p:cNvSpPr txBox="1"/>
          <p:nvPr/>
        </p:nvSpPr>
        <p:spPr>
          <a:xfrm>
            <a:off x="1775535" y="1934207"/>
            <a:ext cx="8966446" cy="1107996"/>
          </a:xfrm>
          <a:prstGeom prst="rect">
            <a:avLst/>
          </a:prstGeom>
          <a:noFill/>
        </p:spPr>
        <p:txBody>
          <a:bodyPr wrap="square">
            <a:spAutoFit/>
          </a:bodyPr>
          <a:lstStyle/>
          <a:p>
            <a:r>
              <a:rPr lang="el-GR"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ΜΕΓΑΛΗ ΤΡΙΤΗ</a:t>
            </a:r>
            <a:endParaRPr lang="el-GR" sz="6600" dirty="0"/>
          </a:p>
        </p:txBody>
      </p:sp>
    </p:spTree>
    <p:extLst>
      <p:ext uri="{BB962C8B-B14F-4D97-AF65-F5344CB8AC3E}">
        <p14:creationId xmlns:p14="http://schemas.microsoft.com/office/powerpoint/2010/main" val="225334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EA46364A-4A0B-46D8-8A22-2A3A4F1D96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13" y="106532"/>
            <a:ext cx="6833170" cy="66493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6DD4507-175B-4688-A7F5-9499AA5EE792}"/>
              </a:ext>
            </a:extLst>
          </p:cNvPr>
          <p:cNvSpPr txBox="1"/>
          <p:nvPr/>
        </p:nvSpPr>
        <p:spPr>
          <a:xfrm>
            <a:off x="6995603" y="106532"/>
            <a:ext cx="5104983" cy="6713674"/>
          </a:xfrm>
          <a:prstGeom prst="rect">
            <a:avLst/>
          </a:prstGeom>
          <a:noFill/>
        </p:spPr>
        <p:txBody>
          <a:bodyPr wrap="square">
            <a:spAutoFit/>
          </a:bodyPr>
          <a:lstStyle/>
          <a:p>
            <a:endParaRPr lang="el-GR" dirty="0"/>
          </a:p>
          <a:p>
            <a:r>
              <a:rPr lang="el-GR" dirty="0">
                <a:latin typeface="Arial" panose="020B0604020202020204" pitchFamily="34" charset="0"/>
                <a:cs typeface="Arial" panose="020B0604020202020204" pitchFamily="34" charset="0"/>
              </a:rPr>
              <a:t>       </a:t>
            </a: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 ΚΑΤΑΓΓΕΛΙΑ ΤΟΥ ΧΡΙΣΤΟΥ</a:t>
            </a:r>
          </a:p>
          <a:p>
            <a:r>
              <a:rPr lang="el-GR" dirty="0">
                <a:latin typeface="Arial" panose="020B0604020202020204" pitchFamily="34" charset="0"/>
                <a:cs typeface="Arial" panose="020B0604020202020204" pitchFamily="34" charset="0"/>
              </a:rPr>
              <a:t>Μεγάλη Τρίτη είναι αφιερωμένη στη μνεία του ιερού ευαγγελίου που αναφέρεται στη δριμύτατη καταγγελία του Ιησού κατά των θρησκευτικών αρχηγών του Ισραήλ, των Γραμματέων και των Φαρισαίων.</a:t>
            </a:r>
          </a:p>
          <a:p>
            <a:r>
              <a:rPr lang="el-GR" dirty="0">
                <a:latin typeface="Arial" panose="020B0604020202020204" pitchFamily="34" charset="0"/>
                <a:cs typeface="Arial" panose="020B0604020202020204" pitchFamily="34" charset="0"/>
              </a:rPr>
              <a:t>"</a:t>
            </a:r>
            <a:r>
              <a:rPr lang="el-GR" dirty="0" err="1">
                <a:latin typeface="Arial" panose="020B0604020202020204" pitchFamily="34" charset="0"/>
                <a:cs typeface="Arial" panose="020B0604020202020204" pitchFamily="34" charset="0"/>
              </a:rPr>
              <a:t>Αλίμονό</a:t>
            </a:r>
            <a:r>
              <a:rPr lang="el-GR" dirty="0">
                <a:latin typeface="Arial" panose="020B0604020202020204" pitchFamily="34" charset="0"/>
                <a:cs typeface="Arial" panose="020B0604020202020204" pitchFamily="34" charset="0"/>
              </a:rPr>
              <a:t> σας Γραμματείς και Φαρισαίοι υποκριτές". </a:t>
            </a:r>
          </a:p>
          <a:p>
            <a:r>
              <a:rPr lang="el-GR" dirty="0">
                <a:latin typeface="Arial" panose="020B0604020202020204" pitchFamily="34" charset="0"/>
                <a:cs typeface="Arial" panose="020B0604020202020204" pitchFamily="34" charset="0"/>
              </a:rPr>
              <a:t>Με αυτή τη φράση ξεκίνησε ο Ιησούς τις επτά καταγγελίες του για τη θρησκευτική ηγεσία του Ισραήλ.</a:t>
            </a:r>
          </a:p>
          <a:p>
            <a:r>
              <a:rPr lang="el-GR" dirty="0">
                <a:latin typeface="Arial" panose="020B0604020202020204" pitchFamily="34" charset="0"/>
                <a:cs typeface="Arial" panose="020B0604020202020204" pitchFamily="34" charset="0"/>
              </a:rPr>
              <a:t>Στη διδασκαλία του προειδοποιεί τους Γραμματείς και τους Φαρισαίους για την επερχόμενη τιμωρία τους. Τους </a:t>
            </a:r>
            <a:r>
              <a:rPr lang="el-GR" dirty="0" err="1">
                <a:latin typeface="Arial" panose="020B0604020202020204" pitchFamily="34" charset="0"/>
                <a:cs typeface="Arial" panose="020B0604020202020204" pitchFamily="34" charset="0"/>
              </a:rPr>
              <a:t>χαρακτήρισεΑ</a:t>
            </a:r>
            <a:r>
              <a:rPr lang="el-GR" dirty="0">
                <a:latin typeface="Arial" panose="020B0604020202020204" pitchFamily="34" charset="0"/>
                <a:cs typeface="Arial" panose="020B0604020202020204" pitchFamily="34" charset="0"/>
              </a:rPr>
              <a:t> υποκριτές και τους κατηγόρησε για ασυνέπεια λόγων και έργων.</a:t>
            </a:r>
          </a:p>
          <a:p>
            <a:r>
              <a:rPr lang="el-GR" dirty="0">
                <a:latin typeface="Arial" panose="020B0604020202020204" pitchFamily="34" charset="0"/>
                <a:cs typeface="Arial" panose="020B0604020202020204" pitchFamily="34" charset="0"/>
              </a:rPr>
              <a:t>Οι Φαρισαίοι ήταν μια ομάδα ειδικών που εκπροσωπούσε τον Νόμο.</a:t>
            </a:r>
          </a:p>
          <a:p>
            <a:r>
              <a:rPr lang="el-GR" dirty="0">
                <a:latin typeface="Arial" panose="020B0604020202020204" pitchFamily="34" charset="0"/>
                <a:cs typeface="Arial" panose="020B0604020202020204" pitchFamily="34" charset="0"/>
              </a:rPr>
              <a:t>Πιστοί και προσηλωμένοι, τηρούσαν αυστηρά τις παραδόσεις και τους τύπους.</a:t>
            </a:r>
          </a:p>
          <a:p>
            <a:r>
              <a:rPr lang="el-GR" dirty="0">
                <a:latin typeface="Arial" panose="020B0604020202020204" pitchFamily="34" charset="0"/>
                <a:cs typeface="Arial" panose="020B0604020202020204" pitchFamily="34" charset="0"/>
              </a:rPr>
              <a:t>Οι Γραμματείς ήταν αυτοί που μελετούσαν τον Μωσαϊκό νόμο και τις γραφές.</a:t>
            </a:r>
          </a:p>
        </p:txBody>
      </p:sp>
    </p:spTree>
    <p:extLst>
      <p:ext uri="{BB962C8B-B14F-4D97-AF65-F5344CB8AC3E}">
        <p14:creationId xmlns:p14="http://schemas.microsoft.com/office/powerpoint/2010/main" val="1161991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Η παραβολή των δέκα παρθένων | Πεμπτουσία">
            <a:extLst>
              <a:ext uri="{FF2B5EF4-FFF2-40B4-BE49-F238E27FC236}">
                <a16:creationId xmlns:a16="http://schemas.microsoft.com/office/drawing/2014/main" id="{DDB13404-82EA-493A-8E69-5FFBAE5C5E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5" y="133165"/>
            <a:ext cx="6507332" cy="6640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5FC658-422E-4AB5-BBFD-5358726C9097}"/>
              </a:ext>
            </a:extLst>
          </p:cNvPr>
          <p:cNvSpPr txBox="1"/>
          <p:nvPr/>
        </p:nvSpPr>
        <p:spPr>
          <a:xfrm>
            <a:off x="6604987" y="133165"/>
            <a:ext cx="5489359" cy="4247317"/>
          </a:xfrm>
          <a:prstGeom prst="rect">
            <a:avLst/>
          </a:prstGeom>
          <a:noFill/>
        </p:spPr>
        <p:txBody>
          <a:bodyPr wrap="square">
            <a:spAutoFit/>
          </a:bodyPr>
          <a:lstStyle/>
          <a:p>
            <a:r>
              <a:rPr lang="el-GR" b="1" dirty="0">
                <a:effectLst>
                  <a:outerShdw blurRad="38100" dist="38100" dir="2700000" algn="tl">
                    <a:srgbClr val="000000">
                      <a:alpha val="43137"/>
                    </a:srgbClr>
                  </a:outerShdw>
                </a:effectLst>
              </a:rPr>
              <a:t>      </a:t>
            </a:r>
            <a:r>
              <a:rPr lang="el-GR" b="1" dirty="0"/>
              <a:t>Η ΠΑΡΑΒΟΛΗ ΤΩΝ   ΔΕΚΑ ΠΑΡΘΕΝΩΝ</a:t>
            </a:r>
          </a:p>
          <a:p>
            <a:r>
              <a:rPr lang="el-GR" dirty="0"/>
              <a:t>Η  παραβολή των δέκα παρθένων, αναφέρει ότι υπήρχαν πέντε φρόνιμες και πέντε μωρές παρθένες, οι οποίες περίμεναν τον Νυμφίο (τον γαμπρό δηλαδή), να έρθει να παραλάβει κάθε νύφη. «Πέντε εξ αυτών </a:t>
            </a:r>
            <a:r>
              <a:rPr lang="el-GR" dirty="0" err="1"/>
              <a:t>ήσαν</a:t>
            </a:r>
            <a:r>
              <a:rPr lang="el-GR" dirty="0"/>
              <a:t> φρόνιμοι» και είχαν πάρει μαζί με τα λυχνάρια τους και αρκετό λάδι, «πέντε </a:t>
            </a:r>
            <a:r>
              <a:rPr lang="el-GR" dirty="0" err="1"/>
              <a:t>ήσαν</a:t>
            </a:r>
            <a:r>
              <a:rPr lang="el-GR" dirty="0"/>
              <a:t> </a:t>
            </a:r>
            <a:r>
              <a:rPr lang="el-GR" dirty="0" err="1"/>
              <a:t>μωραί</a:t>
            </a:r>
            <a:r>
              <a:rPr lang="el-GR" dirty="0"/>
              <a:t>»,δηλαδή </a:t>
            </a:r>
            <a:r>
              <a:rPr lang="el-GR" dirty="0" err="1"/>
              <a:t>ανεύθηνες</a:t>
            </a:r>
            <a:r>
              <a:rPr lang="el-GR" dirty="0"/>
              <a:t> και δεν πήραν μαζί τους λάδι για  τα λυχνάρια τους και έτσι αυτά έσβησαν, καθώς δεν είχαν προνοήσει για το λάδι με αποτέλεσμα να μην γίνουν δεκτές στο γαμήλιο δείπνο.</a:t>
            </a:r>
          </a:p>
          <a:p>
            <a:r>
              <a:rPr lang="el-GR" dirty="0"/>
              <a:t>Με την παραβολή αυτή ο Χριστός μας δείχνει ότι για να εισέλθει η ψυχή μας στο βασίλειο του Νυμφίου πρέπει να την προετοιμάσουμε από πολύ νωρίς και να μην αφήνουμε χώρο στον διάβολο να μας μωραίνει</a:t>
            </a:r>
          </a:p>
        </p:txBody>
      </p:sp>
    </p:spTree>
    <p:extLst>
      <p:ext uri="{BB962C8B-B14F-4D97-AF65-F5344CB8AC3E}">
        <p14:creationId xmlns:p14="http://schemas.microsoft.com/office/powerpoint/2010/main" val="25834520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a:extLst>
              <a:ext uri="{FF2B5EF4-FFF2-40B4-BE49-F238E27FC236}">
                <a16:creationId xmlns:a16="http://schemas.microsoft.com/office/drawing/2014/main" id="{A03F3920-0370-4B66-BBE8-9A66BF8B1D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2" y="168676"/>
            <a:ext cx="5989468" cy="65961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C453CEC-8CE4-4873-9225-CA9FEAB4B1C6}"/>
              </a:ext>
            </a:extLst>
          </p:cNvPr>
          <p:cNvSpPr txBox="1"/>
          <p:nvPr/>
        </p:nvSpPr>
        <p:spPr>
          <a:xfrm>
            <a:off x="6096000" y="88777"/>
            <a:ext cx="5906610" cy="6740307"/>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    </a:t>
            </a:r>
            <a:r>
              <a:rPr lang="el-GR" b="1" dirty="0">
                <a:latin typeface="Arial" panose="020B0604020202020204" pitchFamily="34" charset="0"/>
                <a:cs typeface="Arial" panose="020B0604020202020204" pitchFamily="34" charset="0"/>
              </a:rPr>
              <a:t>Η ΠΑΡΑΒΟΛΗ ΤΩΝ ΤΑΛΑΝΤΩΝ</a:t>
            </a:r>
          </a:p>
          <a:p>
            <a:r>
              <a:rPr lang="el-GR" dirty="0">
                <a:latin typeface="Arial" panose="020B0604020202020204" pitchFamily="34" charset="0"/>
                <a:cs typeface="Arial" panose="020B0604020202020204" pitchFamily="34" charset="0"/>
              </a:rPr>
              <a:t>Στην άλλη παραβολή γίνεται λόγος για τα χαρίσματα πού μας έχει δώσει ο Θεός και κατά πόσο τα αξιοποιούμε. Η παραβολή λέει ότι ήταν κάποτε ένας άρχοντας που είχε τρεις υπηρέτες, τους οποίους κάλεσε πριν φύγει για ένα μακρινό ταξίδι και εκτός των άλλων οδηγιών που τους έδωσε, μοίρασε στον καθένα χρήματα. Στον πρώτο από αυτούς έδωσε πέντε τάλαντα, στον δεύτερο έδωσε δύο και στον τρίτο έδωσε ένα τάλαντο. Όταν επέστρεψε από το κουραστικό ταξίδι κάλεσε πάλι τους υπηρέτες να του πει ο καθένας πώς χρησιμοποίησε τα τάλαντα και πόσα έχει να επιστρέψει. Ο πρώτος κατάφερε με πολύ κόπο και εργασία να επιστρέψει δέκα τάλαντα (τα διπλασίασε). Ενώ ο δεύτερος κινήθηκε όπως ο πρώτος και επέστρεψε τέσσερα τάλαντα στον κύριό του. Ο τρίτος υπηρέτης ένιωσε αδικημένος από το ποσό και δεν έκανε καμία προσπάθεια όσο διάστημα έλειπε ο άρχοντας, έτσι επέστρεψε στον κύριό του το τάλαντο μαζί με τα παράπονά του ότι τον αδίκησε. Μετά από αυτό ο κύριος πήρε το </a:t>
            </a:r>
            <a:r>
              <a:rPr lang="el-GR" dirty="0"/>
              <a:t>τάλαντο και το έδωσε στον πρώτο υπηρέτη, κάνοντάς του τα τάλαντα έντεκα. Πόσοι από εμάς καλλιεργούμε τα άφθονα τάλαντα που μας έχει δώσει ο Θεός και πόσα χαρίσματα αξιοποιούμε για το καλό του συνόλου και της ψυχής μας.</a:t>
            </a:r>
          </a:p>
        </p:txBody>
      </p:sp>
    </p:spTree>
    <p:extLst>
      <p:ext uri="{BB962C8B-B14F-4D97-AF65-F5344CB8AC3E}">
        <p14:creationId xmlns:p14="http://schemas.microsoft.com/office/powerpoint/2010/main" val="27629680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978C2D98-CB69-4F45-8784-F8B01FBD29C6}"/>
              </a:ext>
            </a:extLst>
          </p:cNvPr>
          <p:cNvPicPr>
            <a:picLocks noChangeAspect="1"/>
          </p:cNvPicPr>
          <p:nvPr/>
        </p:nvPicPr>
        <p:blipFill>
          <a:blip r:embed="rId2"/>
          <a:stretch>
            <a:fillRect/>
          </a:stretch>
        </p:blipFill>
        <p:spPr>
          <a:xfrm>
            <a:off x="88777" y="97653"/>
            <a:ext cx="6169600" cy="6658253"/>
          </a:xfrm>
          <a:prstGeom prst="rect">
            <a:avLst/>
          </a:prstGeom>
        </p:spPr>
      </p:pic>
      <p:sp>
        <p:nvSpPr>
          <p:cNvPr id="5" name="TextBox 4">
            <a:extLst>
              <a:ext uri="{FF2B5EF4-FFF2-40B4-BE49-F238E27FC236}">
                <a16:creationId xmlns:a16="http://schemas.microsoft.com/office/drawing/2014/main" id="{F73F72F4-E079-440D-9E6E-052377E1D388}"/>
              </a:ext>
            </a:extLst>
          </p:cNvPr>
          <p:cNvSpPr txBox="1"/>
          <p:nvPr/>
        </p:nvSpPr>
        <p:spPr>
          <a:xfrm>
            <a:off x="6409678" y="337350"/>
            <a:ext cx="5782322" cy="2585323"/>
          </a:xfrm>
          <a:prstGeom prst="rect">
            <a:avLst/>
          </a:prstGeom>
          <a:noFill/>
        </p:spPr>
        <p:txBody>
          <a:bodyPr wrap="square">
            <a:spAutoFit/>
          </a:bodyPr>
          <a:lstStyle/>
          <a:p>
            <a:r>
              <a:rPr lang="el-GR" dirty="0"/>
              <a:t>                     </a:t>
            </a:r>
            <a:r>
              <a:rPr lang="el-GR" b="1" dirty="0"/>
              <a:t>Η ΑΜΑΡΤΩΛΗ ΓΥΝΑΙΚΑ</a:t>
            </a:r>
          </a:p>
          <a:p>
            <a:r>
              <a:rPr lang="el-GR" dirty="0"/>
              <a:t>Το βράδυ της Μεγάλης Τρίτης   είναι αφιερωμένο στην αμαρτωλή γυναίκα (</a:t>
            </a:r>
            <a:r>
              <a:rPr lang="el-GR" dirty="0" err="1"/>
              <a:t>Λουκ</a:t>
            </a:r>
            <a:r>
              <a:rPr lang="el-GR" dirty="0"/>
              <a:t>. 7,47) που μετανιωμένη αλείβει τα πόδια του Κυρίου με μύρο, και συγχωρείται για τα αμαρτήματά της, καθώς επιδεικνύει μεγάλη αγάπη και πίστη στον Κύριο, ενώ ψάλλεται ένα από τα πιο γνωστά και δημοφιλή τροπάρια της θρησκευτικής υμνολογίας, για την «εν </a:t>
            </a:r>
            <a:r>
              <a:rPr lang="el-GR" dirty="0" err="1"/>
              <a:t>πολλαίς</a:t>
            </a:r>
            <a:r>
              <a:rPr lang="el-GR" dirty="0"/>
              <a:t> αμαρτίαις </a:t>
            </a:r>
            <a:r>
              <a:rPr lang="el-GR" dirty="0" err="1"/>
              <a:t>περιπεσούσης</a:t>
            </a:r>
            <a:r>
              <a:rPr lang="el-GR" dirty="0"/>
              <a:t> γυναικός», τροπάριο της Κασσιανής.</a:t>
            </a:r>
          </a:p>
        </p:txBody>
      </p:sp>
    </p:spTree>
    <p:extLst>
      <p:ext uri="{BB962C8B-B14F-4D97-AF65-F5344CB8AC3E}">
        <p14:creationId xmlns:p14="http://schemas.microsoft.com/office/powerpoint/2010/main" val="18546367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Το Έθιμο &quot;Για βρεξ' Απρίλη μου&quot; - Καλύβια Θάσος - Παραδοσιακά Έθιμα  Εκδηλώσεις - vresekdiloseis.gr">
            <a:extLst>
              <a:ext uri="{FF2B5EF4-FFF2-40B4-BE49-F238E27FC236}">
                <a16:creationId xmlns:a16="http://schemas.microsoft.com/office/drawing/2014/main" id="{25C9F1A5-5A2A-4DC7-9A3C-46266E689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1" y="195309"/>
            <a:ext cx="6285389" cy="65605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415A87E-56E5-4F68-9FE1-EB35A1649236}"/>
              </a:ext>
            </a:extLst>
          </p:cNvPr>
          <p:cNvSpPr txBox="1"/>
          <p:nvPr/>
        </p:nvSpPr>
        <p:spPr>
          <a:xfrm>
            <a:off x="6533964" y="266330"/>
            <a:ext cx="5658035" cy="2862322"/>
          </a:xfrm>
          <a:prstGeom prst="rect">
            <a:avLst/>
          </a:prstGeom>
          <a:noFill/>
        </p:spPr>
        <p:txBody>
          <a:bodyPr wrap="square">
            <a:spAutoFit/>
          </a:bodyPr>
          <a:lstStyle/>
          <a:p>
            <a:endParaRPr lang="el-GR" dirty="0">
              <a:latin typeface="Arial" panose="020B0604020202020204" pitchFamily="34" charset="0"/>
              <a:cs typeface="Arial" panose="020B0604020202020204" pitchFamily="34" charset="0"/>
            </a:endParaRPr>
          </a:p>
          <a:p>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ΕΘΙΜΑ ΤΗΣ Μ. ΤΡΙΤΗΣ</a:t>
            </a:r>
          </a:p>
          <a:p>
            <a:r>
              <a:rPr lang="el-GR" dirty="0">
                <a:latin typeface="Arial" panose="020B0604020202020204" pitchFamily="34" charset="0"/>
                <a:cs typeface="Arial" panose="020B0604020202020204" pitchFamily="34" charset="0"/>
              </a:rPr>
              <a:t> Στη Θάσο, αναβιώνει το πανάρχαιο έθιμο «Για </a:t>
            </a:r>
            <a:r>
              <a:rPr lang="el-GR" dirty="0" err="1">
                <a:latin typeface="Arial" panose="020B0604020202020204" pitchFamily="34" charset="0"/>
                <a:cs typeface="Arial" panose="020B0604020202020204" pitchFamily="34" charset="0"/>
              </a:rPr>
              <a:t>βρεξ</a:t>
            </a:r>
            <a:r>
              <a:rPr lang="el-GR" dirty="0">
                <a:latin typeface="Arial" panose="020B0604020202020204" pitchFamily="34" charset="0"/>
                <a:cs typeface="Arial" panose="020B0604020202020204" pitchFamily="34" charset="0"/>
              </a:rPr>
              <a:t>’ Απρίλη μ’», όπου χορεύονται παραδοσιακοί χοροί.</a:t>
            </a:r>
          </a:p>
          <a:p>
            <a:r>
              <a:rPr lang="el-GR" dirty="0">
                <a:latin typeface="Arial" panose="020B0604020202020204" pitchFamily="34" charset="0"/>
                <a:cs typeface="Arial" panose="020B0604020202020204" pitchFamily="34" charset="0"/>
              </a:rPr>
              <a:t>Το ίδιο συμβαίνει και στην  Ιερισσό της Χαλκιδικής που έχουν το έθιμο «Του μαύρου νιου τ’ αλώνι», στο οποίο μετά την επιμνημόσυνη δέηση και την εκφώνηση του πανηγυρικού, οι γεροντότεροι αρχίζουν το χορό, μέχρι που μπαίνει όλοι οι κάτοικοι του χωριού και σχηματίζεται ένας μεγάλος κύκλος.</a:t>
            </a:r>
          </a:p>
        </p:txBody>
      </p:sp>
    </p:spTree>
    <p:extLst>
      <p:ext uri="{BB962C8B-B14F-4D97-AF65-F5344CB8AC3E}">
        <p14:creationId xmlns:p14="http://schemas.microsoft.com/office/powerpoint/2010/main" val="3264977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C2B1-E53A-41BD-B70D-CD1793AF9258}"/>
              </a:ext>
            </a:extLst>
          </p:cNvPr>
          <p:cNvSpPr txBox="1"/>
          <p:nvPr/>
        </p:nvSpPr>
        <p:spPr>
          <a:xfrm>
            <a:off x="1305019" y="887767"/>
            <a:ext cx="9436962" cy="1600438"/>
          </a:xfrm>
          <a:prstGeom prst="rect">
            <a:avLst/>
          </a:prstGeom>
          <a:noFill/>
        </p:spPr>
        <p:txBody>
          <a:bodyPr wrap="square">
            <a:spAutoFit/>
          </a:bodyPr>
          <a:lstStyle/>
          <a:p>
            <a:endParaRPr lang="el-GR" dirty="0"/>
          </a:p>
          <a:p>
            <a:r>
              <a:rPr lang="el-GR" sz="8000" dirty="0"/>
              <a:t> </a:t>
            </a:r>
            <a:r>
              <a:rPr lang="el-GR" sz="8000" b="1" dirty="0"/>
              <a:t>ΜΕΓΑΛΗ ΔΕΥΤΕΡΑ</a:t>
            </a:r>
          </a:p>
        </p:txBody>
      </p:sp>
      <p:pic>
        <p:nvPicPr>
          <p:cNvPr id="18434" name="Picture 2" descr="Καλή Ανάσταση και καλό Πάσχα!">
            <a:extLst>
              <a:ext uri="{FF2B5EF4-FFF2-40B4-BE49-F238E27FC236}">
                <a16:creationId xmlns:a16="http://schemas.microsoft.com/office/drawing/2014/main" id="{B0187D7B-3522-4188-B401-F44F6E7CB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 y="149271"/>
            <a:ext cx="11913833" cy="6588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680AD8-0F34-4BC6-8CED-8FE482D054AD}"/>
              </a:ext>
            </a:extLst>
          </p:cNvPr>
          <p:cNvSpPr txBox="1"/>
          <p:nvPr/>
        </p:nvSpPr>
        <p:spPr>
          <a:xfrm>
            <a:off x="1775535" y="1934207"/>
            <a:ext cx="8966446" cy="1107996"/>
          </a:xfrm>
          <a:prstGeom prst="rect">
            <a:avLst/>
          </a:prstGeom>
          <a:noFill/>
        </p:spPr>
        <p:txBody>
          <a:bodyPr wrap="square">
            <a:spAutoFit/>
          </a:bodyPr>
          <a:lstStyle/>
          <a:p>
            <a:r>
              <a:rPr lang="el-GR"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ΜΕΓΑΛΗ ΔΕΥΤΕΡΑ</a:t>
            </a:r>
            <a:endParaRPr lang="el-GR" sz="6600" dirty="0"/>
          </a:p>
        </p:txBody>
      </p:sp>
    </p:spTree>
    <p:extLst>
      <p:ext uri="{BB962C8B-B14F-4D97-AF65-F5344CB8AC3E}">
        <p14:creationId xmlns:p14="http://schemas.microsoft.com/office/powerpoint/2010/main" val="4274429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97C2B1-E53A-41BD-B70D-CD1793AF9258}"/>
              </a:ext>
            </a:extLst>
          </p:cNvPr>
          <p:cNvSpPr txBox="1"/>
          <p:nvPr/>
        </p:nvSpPr>
        <p:spPr>
          <a:xfrm>
            <a:off x="1305019" y="887767"/>
            <a:ext cx="9436962" cy="1600438"/>
          </a:xfrm>
          <a:prstGeom prst="rect">
            <a:avLst/>
          </a:prstGeom>
          <a:noFill/>
        </p:spPr>
        <p:txBody>
          <a:bodyPr wrap="square">
            <a:spAutoFit/>
          </a:bodyPr>
          <a:lstStyle/>
          <a:p>
            <a:endParaRPr lang="el-GR" dirty="0"/>
          </a:p>
          <a:p>
            <a:r>
              <a:rPr lang="el-GR" sz="8000" dirty="0"/>
              <a:t> </a:t>
            </a:r>
            <a:r>
              <a:rPr lang="el-GR" sz="8000" b="1" dirty="0"/>
              <a:t>ΜΕΓΑΛΗ ΔΕΥΤΕΡΑ</a:t>
            </a:r>
          </a:p>
        </p:txBody>
      </p:sp>
      <p:pic>
        <p:nvPicPr>
          <p:cNvPr id="18434" name="Picture 2" descr="Καλή Ανάσταση και καλό Πάσχα!">
            <a:extLst>
              <a:ext uri="{FF2B5EF4-FFF2-40B4-BE49-F238E27FC236}">
                <a16:creationId xmlns:a16="http://schemas.microsoft.com/office/drawing/2014/main" id="{B0187D7B-3522-4188-B401-F44F6E7CBA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5" y="149271"/>
            <a:ext cx="11913833" cy="658887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6680AD8-0F34-4BC6-8CED-8FE482D054AD}"/>
              </a:ext>
            </a:extLst>
          </p:cNvPr>
          <p:cNvSpPr txBox="1"/>
          <p:nvPr/>
        </p:nvSpPr>
        <p:spPr>
          <a:xfrm>
            <a:off x="1775535" y="1934207"/>
            <a:ext cx="8966446" cy="1107996"/>
          </a:xfrm>
          <a:prstGeom prst="rect">
            <a:avLst/>
          </a:prstGeom>
          <a:noFill/>
        </p:spPr>
        <p:txBody>
          <a:bodyPr wrap="square">
            <a:spAutoFit/>
          </a:bodyPr>
          <a:lstStyle/>
          <a:p>
            <a:r>
              <a:rPr lang="el-GR" sz="66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ΜΕΓΑΛΗ ΤΕΤΑΡΤΗ</a:t>
            </a:r>
            <a:endParaRPr lang="el-GR" sz="6600" dirty="0"/>
          </a:p>
        </p:txBody>
      </p:sp>
    </p:spTree>
    <p:extLst>
      <p:ext uri="{BB962C8B-B14F-4D97-AF65-F5344CB8AC3E}">
        <p14:creationId xmlns:p14="http://schemas.microsoft.com/office/powerpoint/2010/main" val="920813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Τρίτη - Ανάθεμα | Ιερός Ναός Αγίου Θωμά Αμπελοκήπων (Γουδή)">
            <a:extLst>
              <a:ext uri="{FF2B5EF4-FFF2-40B4-BE49-F238E27FC236}">
                <a16:creationId xmlns:a16="http://schemas.microsoft.com/office/drawing/2014/main" id="{255AC3DA-26D6-4ED1-9675-F51C3B489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8" y="150920"/>
            <a:ext cx="6436311" cy="66227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72C36EF-3661-488C-BDE5-7A3BC6DDEB5A}"/>
              </a:ext>
            </a:extLst>
          </p:cNvPr>
          <p:cNvSpPr txBox="1"/>
          <p:nvPr/>
        </p:nvSpPr>
        <p:spPr>
          <a:xfrm>
            <a:off x="6649375" y="150920"/>
            <a:ext cx="5462727" cy="2862322"/>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          Η ΣΥΓΚΛΙΣΗ ΤΟΥ ΣΥΝΕΔΡΙΟΥ</a:t>
            </a:r>
          </a:p>
          <a:p>
            <a:r>
              <a:rPr lang="el-GR" dirty="0">
                <a:latin typeface="Arial" panose="020B0604020202020204" pitchFamily="34" charset="0"/>
                <a:cs typeface="Arial" panose="020B0604020202020204" pitchFamily="34" charset="0"/>
              </a:rPr>
              <a:t>Τη Μ. Τετάρτη η υμνολογία φέρνει στη μνήμη μας και τη σύγκλιση του Συνεδρίου, δηλ. του ανώτατου δικαστηρίου των Ιουδαίων, το οποίο και αποφάσισε τη σύλληψη και την καταδίκη του Κυρίου</a:t>
            </a:r>
            <a:r>
              <a:rPr lang="el-GR" dirty="0"/>
              <a:t>. </a:t>
            </a:r>
            <a:r>
              <a:rPr lang="el-GR" dirty="0">
                <a:latin typeface="Arial" panose="020B0604020202020204" pitchFamily="34" charset="0"/>
                <a:cs typeface="Arial" panose="020B0604020202020204" pitchFamily="34" charset="0"/>
              </a:rPr>
              <a:t>Ο Ιησούς κατήγγειλε την υποκριτική ζωή τους και κατέκρινε το γεγονός ότι έδιναν έμφαση στην τυπολατρία, ενώ ήταν διεφθαρμένοι, φιλάργυροι, εγωιστές και άπληστοι που ισχυρίζονταν ότι ο Ιησούς ήθελε να καταργήσει τον Μωσαϊκό νόμο.</a:t>
            </a:r>
          </a:p>
        </p:txBody>
      </p:sp>
    </p:spTree>
    <p:extLst>
      <p:ext uri="{BB962C8B-B14F-4D97-AF65-F5344CB8AC3E}">
        <p14:creationId xmlns:p14="http://schemas.microsoft.com/office/powerpoint/2010/main" val="26073628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Οι Φαρισαίοι επικρίνουν τον Ιησού | by LI HUA | Γνωρίστε τον Ιησού Χριστό |  Medium">
            <a:extLst>
              <a:ext uri="{FF2B5EF4-FFF2-40B4-BE49-F238E27FC236}">
                <a16:creationId xmlns:a16="http://schemas.microsoft.com/office/drawing/2014/main" id="{E1E79A4B-C201-4D5B-9A62-0978C3CE57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36" y="116518"/>
            <a:ext cx="6300186" cy="661275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77656A-16DE-4C23-B25D-B8D38A7557EA}"/>
              </a:ext>
            </a:extLst>
          </p:cNvPr>
          <p:cNvSpPr txBox="1"/>
          <p:nvPr/>
        </p:nvSpPr>
        <p:spPr>
          <a:xfrm>
            <a:off x="6462944" y="116519"/>
            <a:ext cx="5637320" cy="3693319"/>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Η τρυφερότητα και η ευσπλαχνία του Ιησού προς τους αμαρτωλούς και τις πόρνες τους έκανε έξαλλους διότι τους θεωρούσαν ανάξιους και μιαρούς.</a:t>
            </a:r>
          </a:p>
          <a:p>
            <a:r>
              <a:rPr lang="el-GR" dirty="0">
                <a:latin typeface="Arial" panose="020B0604020202020204" pitchFamily="34" charset="0"/>
                <a:cs typeface="Arial" panose="020B0604020202020204" pitchFamily="34" charset="0"/>
              </a:rPr>
              <a:t>Ο Ιησούς ζητούσε από τους ανθρώπους να είναι αληθινοί και γνήσιοι, τους μίλησε για τη σεμνότητα και τη συγχώρεση, περιφρόνησε την εξουσία και το χρήμα.</a:t>
            </a:r>
          </a:p>
          <a:p>
            <a:r>
              <a:rPr lang="el-GR" dirty="0">
                <a:latin typeface="Arial" panose="020B0604020202020204" pitchFamily="34" charset="0"/>
                <a:cs typeface="Arial" panose="020B0604020202020204" pitchFamily="34" charset="0"/>
              </a:rPr>
              <a:t>Πρακτικά τα έβαζε με την κρατούσα τάξη που ήταν οι γραμματείς και οι φαρισαίοι.</a:t>
            </a:r>
          </a:p>
          <a:p>
            <a:r>
              <a:rPr lang="el-GR" dirty="0">
                <a:latin typeface="Arial" panose="020B0604020202020204" pitchFamily="34" charset="0"/>
                <a:cs typeface="Arial" panose="020B0604020202020204" pitchFamily="34" charset="0"/>
              </a:rPr>
              <a:t>Τα πλήθη ακολουθούσαν τον Ιησού και τον υποδέχτηκαν στην Ιερουσαλήμ μετά «βαΐων και κλάδων», γεγονός που απειλούσε την αυθεντία των θρησκευτικών ηγετών.</a:t>
            </a:r>
          </a:p>
        </p:txBody>
      </p:sp>
    </p:spTree>
    <p:extLst>
      <p:ext uri="{BB962C8B-B14F-4D97-AF65-F5344CB8AC3E}">
        <p14:creationId xmlns:p14="http://schemas.microsoft.com/office/powerpoint/2010/main" val="685403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Кто такие фарисеи">
            <a:extLst>
              <a:ext uri="{FF2B5EF4-FFF2-40B4-BE49-F238E27FC236}">
                <a16:creationId xmlns:a16="http://schemas.microsoft.com/office/drawing/2014/main" id="{01444F3E-B7F6-4F98-B910-E7E2ACD5F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6" y="140147"/>
            <a:ext cx="6303145" cy="6615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1F498CF-42DA-4352-A11A-5DB1337364A4}"/>
              </a:ext>
            </a:extLst>
          </p:cNvPr>
          <p:cNvSpPr txBox="1"/>
          <p:nvPr/>
        </p:nvSpPr>
        <p:spPr>
          <a:xfrm>
            <a:off x="6604985" y="140147"/>
            <a:ext cx="5498239" cy="3139321"/>
          </a:xfrm>
          <a:prstGeom prst="rect">
            <a:avLst/>
          </a:prstGeom>
          <a:noFill/>
        </p:spPr>
        <p:txBody>
          <a:bodyPr wrap="square">
            <a:spAutoFit/>
          </a:bodyPr>
          <a:lstStyle/>
          <a:p>
            <a:r>
              <a:rPr lang="el-GR" b="1" dirty="0">
                <a:latin typeface="Arial" panose="020B0604020202020204" pitchFamily="34" charset="0"/>
                <a:cs typeface="Arial" panose="020B0604020202020204" pitchFamily="34" charset="0"/>
              </a:rPr>
              <a:t>            Η ΠΡΟΔΟΣΙΑ ΤΟΥ ΙΟΥΔΑ</a:t>
            </a:r>
          </a:p>
          <a:p>
            <a:r>
              <a:rPr lang="el-GR" dirty="0"/>
              <a:t>Ένας από τους μαθητές του Χριστού ήταν και ο Ιούδας ο οποίος πολλές φορές δεν τηρούσε τα λόγια του Δασκάλου </a:t>
            </a:r>
            <a:r>
              <a:rPr lang="el-GR" dirty="0" err="1"/>
              <a:t>του.Την</a:t>
            </a:r>
            <a:r>
              <a:rPr lang="el-GR" dirty="0"/>
              <a:t> ημέρα λοιπόν της Ανάστασης του Λαζάρου ο Χριστός του έκανε παρατήρηση για την συμπεριφορά του γεγονός που θύμωσε τον Ιούδα. Έτσι όταν ο Ιούδας έμαθε ότι οι Γραμματείς και οι Φαρισαίοι ψάχνουν τον Χριστό για να τον σκοτώσουν αποφάσισε να τον μαρτυρήσει για να τον εκδικηθεί. Παρουσιάστηκε λοιπόν μπροστά τους και τους ζήτησε αντάλλαγμα και αυτοί του έδωσαν 30 αργύρια.</a:t>
            </a:r>
          </a:p>
        </p:txBody>
      </p:sp>
    </p:spTree>
    <p:extLst>
      <p:ext uri="{BB962C8B-B14F-4D97-AF65-F5344CB8AC3E}">
        <p14:creationId xmlns:p14="http://schemas.microsoft.com/office/powerpoint/2010/main" val="1649376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Η Άγνωστη Αποστολή του Ιούδα και το Μυστήριο του Μυστικού Δείπνου -  Διαδραστικά">
            <a:extLst>
              <a:ext uri="{FF2B5EF4-FFF2-40B4-BE49-F238E27FC236}">
                <a16:creationId xmlns:a16="http://schemas.microsoft.com/office/drawing/2014/main" id="{5122F94F-01C7-4071-88CE-4160EE2F3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54" y="124287"/>
            <a:ext cx="6436311" cy="664049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E81ACE-DCB0-414C-B2FF-2DF54BB580A6}"/>
              </a:ext>
            </a:extLst>
          </p:cNvPr>
          <p:cNvSpPr txBox="1"/>
          <p:nvPr/>
        </p:nvSpPr>
        <p:spPr>
          <a:xfrm>
            <a:off x="6651594" y="199721"/>
            <a:ext cx="6094520" cy="1200329"/>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Ο Ιούδας πήρε τα 30 αργύρια και υποσχέθηκε την επόμενη μέρα να τους οδηγήσει στον Χριστό.</a:t>
            </a:r>
          </a:p>
          <a:p>
            <a:r>
              <a:rPr lang="el-GR" dirty="0">
                <a:latin typeface="Arial" panose="020B0604020202020204" pitchFamily="34" charset="0"/>
                <a:cs typeface="Arial" panose="020B0604020202020204" pitchFamily="34" charset="0"/>
              </a:rPr>
              <a:t>Με την πράξη αυτή έχουμε την αρχή του θείου </a:t>
            </a:r>
          </a:p>
          <a:p>
            <a:r>
              <a:rPr lang="el-GR" dirty="0">
                <a:latin typeface="Arial" panose="020B0604020202020204" pitchFamily="34" charset="0"/>
                <a:cs typeface="Arial" panose="020B0604020202020204" pitchFamily="34" charset="0"/>
              </a:rPr>
              <a:t>δράματος</a:t>
            </a:r>
            <a:r>
              <a:rPr lang="el-GR" dirty="0"/>
              <a:t>.</a:t>
            </a:r>
          </a:p>
        </p:txBody>
      </p:sp>
    </p:spTree>
    <p:extLst>
      <p:ext uri="{BB962C8B-B14F-4D97-AF65-F5344CB8AC3E}">
        <p14:creationId xmlns:p14="http://schemas.microsoft.com/office/powerpoint/2010/main" val="3371969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Όσα δεν ξέρετε για το Ιερό Ευχέλαιο – Πότε, γιατί τελείται το μυστήριο και  τι συμβολίζει – ΧΩΡΑ ΤΟΥ ΑΧΩΡΗΤΟΥ">
            <a:extLst>
              <a:ext uri="{FF2B5EF4-FFF2-40B4-BE49-F238E27FC236}">
                <a16:creationId xmlns:a16="http://schemas.microsoft.com/office/drawing/2014/main" id="{964F6578-6989-45B8-8E72-413D13675B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26" y="159798"/>
            <a:ext cx="6479959" cy="6551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4E60A1-8433-4904-94A8-49149523875E}"/>
              </a:ext>
            </a:extLst>
          </p:cNvPr>
          <p:cNvSpPr txBox="1"/>
          <p:nvPr/>
        </p:nvSpPr>
        <p:spPr>
          <a:xfrm>
            <a:off x="6800295" y="159798"/>
            <a:ext cx="5266679" cy="4524315"/>
          </a:xfrm>
          <a:prstGeom prst="rect">
            <a:avLst/>
          </a:prstGeom>
          <a:noFill/>
        </p:spPr>
        <p:txBody>
          <a:bodyPr wrap="square">
            <a:spAutoFit/>
          </a:bodyPr>
          <a:lstStyle/>
          <a:p>
            <a:pPr algn="ctr"/>
            <a:r>
              <a:rPr lang="el-GR"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ΗΘΗ ΚΑΙ ΕΘΙΜΑ Μ. ΤΕΤΑΡΤΗΣ</a:t>
            </a:r>
          </a:p>
          <a:p>
            <a:pPr algn="ctr"/>
            <a:r>
              <a:rPr lang="el-GR" b="1" dirty="0">
                <a:latin typeface="Arial" panose="020B0604020202020204" pitchFamily="34" charset="0"/>
                <a:cs typeface="Arial" panose="020B0604020202020204" pitchFamily="34" charset="0"/>
              </a:rPr>
              <a:t>ΕΥΧΕΛΑΙΟ</a:t>
            </a:r>
          </a:p>
          <a:p>
            <a:r>
              <a:rPr lang="el-GR" dirty="0">
                <a:latin typeface="Arial" panose="020B0604020202020204" pitchFamily="34" charset="0"/>
                <a:cs typeface="Arial" panose="020B0604020202020204" pitchFamily="34" charset="0"/>
              </a:rPr>
              <a:t>Το απόγευμα της Μεγάλης Τετάρτης τελείται το μυστήριο του Μεγάλου </a:t>
            </a:r>
            <a:r>
              <a:rPr lang="el-GR" dirty="0" err="1">
                <a:latin typeface="Arial" panose="020B0604020202020204" pitchFamily="34" charset="0"/>
                <a:cs typeface="Arial" panose="020B0604020202020204" pitchFamily="34" charset="0"/>
              </a:rPr>
              <a:t>Ευχελαίου.Κατά</a:t>
            </a:r>
            <a:r>
              <a:rPr lang="el-GR" dirty="0">
                <a:latin typeface="Arial" panose="020B0604020202020204" pitchFamily="34" charset="0"/>
                <a:cs typeface="Arial" panose="020B0604020202020204" pitchFamily="34" charset="0"/>
              </a:rPr>
              <a:t> τη διάρκεια του, διαβάζονται επτά Ευαγγέλια και επτά Ευχές. Με αυτό τον τρόπο ευλογείται το λάδι με το οποίο ο ιερέας «σταυρώνει» τους πιστούς στο μέτωπο, στο πιγούνι, στα μάγουλα και στις παλάμες.</a:t>
            </a:r>
          </a:p>
          <a:p>
            <a:r>
              <a:rPr lang="el-GR" dirty="0">
                <a:latin typeface="Arial" panose="020B0604020202020204" pitchFamily="34" charset="0"/>
                <a:cs typeface="Arial" panose="020B0604020202020204" pitchFamily="34" charset="0"/>
              </a:rPr>
              <a:t>Το ευχέλαιο μπορεί να πραγματοποιηθεί και άλλες μέρες του χρόνου και εκτός του ναού, αν ζητηθεί από κάποιον. Το λάδι του ευχελαίου θεωρείται θεραπευτικό. Κατά τη διάρκεια του μυστηρίου που διαβάζονται τα επτά Ευαγγέλια ο ιερέας, όπως και πολλοί πιστοί, ανάβουν ένα κερί για κάθε Ευαγγέλιο.</a:t>
            </a:r>
          </a:p>
        </p:txBody>
      </p:sp>
    </p:spTree>
    <p:extLst>
      <p:ext uri="{BB962C8B-B14F-4D97-AF65-F5344CB8AC3E}">
        <p14:creationId xmlns:p14="http://schemas.microsoft.com/office/powerpoint/2010/main" val="3279315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Το Ιερό Μυστήριο του Αγίου Ευχελαίου στην αρχή της νηστείας των  Χριστουγέννων | Ἐνορία Ἁγίου Νικολάου Σιάτιστας">
            <a:extLst>
              <a:ext uri="{FF2B5EF4-FFF2-40B4-BE49-F238E27FC236}">
                <a16:creationId xmlns:a16="http://schemas.microsoft.com/office/drawing/2014/main" id="{D591D494-F2B6-495F-8B1D-6EF90F88BF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10" y="100983"/>
            <a:ext cx="6489575" cy="665603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00275B8-D836-4352-936C-449DAF983213}"/>
              </a:ext>
            </a:extLst>
          </p:cNvPr>
          <p:cNvSpPr txBox="1"/>
          <p:nvPr/>
        </p:nvSpPr>
        <p:spPr>
          <a:xfrm>
            <a:off x="6791416" y="100984"/>
            <a:ext cx="4820576" cy="3416320"/>
          </a:xfrm>
          <a:prstGeom prst="rect">
            <a:avLst/>
          </a:prstGeom>
          <a:noFill/>
        </p:spPr>
        <p:txBody>
          <a:bodyPr wrap="square">
            <a:spAutoFit/>
          </a:bodyPr>
          <a:lstStyle/>
          <a:p>
            <a:pPr algn="ctr"/>
            <a:r>
              <a:rPr lang="el-GR" b="1" dirty="0">
                <a:latin typeface="Arial" panose="020B0604020202020204" pitchFamily="34" charset="0"/>
                <a:cs typeface="Arial" panose="020B0604020202020204" pitchFamily="34" charset="0"/>
              </a:rPr>
              <a:t>ΤΟ ΕΘΙΜΟ ΜΕ ΤΟ ΑΛΕΥΡΙ</a:t>
            </a:r>
          </a:p>
          <a:p>
            <a:r>
              <a:rPr lang="el-GR" dirty="0">
                <a:latin typeface="Arial" panose="020B0604020202020204" pitchFamily="34" charset="0"/>
                <a:cs typeface="Arial" panose="020B0604020202020204" pitchFamily="34" charset="0"/>
              </a:rPr>
              <a:t>Σε πολλές περιοχές της χώρας μας, πολλές γυναίκες πηγαίνουν στη λειτουργία της Μεγάλης Τετάρτης με μια σουπιέρα αλεύρι που έχουν στερεώσει μέσα 7 κεριά. Αυτά τα κεριά τα καίνε κατά τη διάρκεια του μυστηρίου και το αλεύρι το χρησιμοποιούν για να φτιάξουν την επόμενη ημέρα, δηλαδή την Μ. Πέμπτη τα Πασχαλινά Κουλουράκια και τα τσουρέκια. Πιστεύουν ότι με αυτό το τρόπο το ευλογημένο αλεύρι θα  βοηθήσει στη επιτυχία της παρασκευής τους.</a:t>
            </a:r>
          </a:p>
        </p:txBody>
      </p:sp>
    </p:spTree>
    <p:extLst>
      <p:ext uri="{BB962C8B-B14F-4D97-AF65-F5344CB8AC3E}">
        <p14:creationId xmlns:p14="http://schemas.microsoft.com/office/powerpoint/2010/main" val="703152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A34B03B-8C40-4F98-8BB4-EA9A3C32B675}"/>
              </a:ext>
            </a:extLst>
          </p:cNvPr>
          <p:cNvPicPr>
            <a:picLocks noChangeAspect="1"/>
          </p:cNvPicPr>
          <p:nvPr/>
        </p:nvPicPr>
        <p:blipFill>
          <a:blip r:embed="rId2"/>
          <a:stretch>
            <a:fillRect/>
          </a:stretch>
        </p:blipFill>
        <p:spPr>
          <a:xfrm>
            <a:off x="257452" y="266330"/>
            <a:ext cx="11611993" cy="6427433"/>
          </a:xfrm>
          <a:prstGeom prst="rect">
            <a:avLst/>
          </a:prstGeom>
        </p:spPr>
      </p:pic>
    </p:spTree>
    <p:extLst>
      <p:ext uri="{BB962C8B-B14F-4D97-AF65-F5344CB8AC3E}">
        <p14:creationId xmlns:p14="http://schemas.microsoft.com/office/powerpoint/2010/main" val="9539428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2E496DB3-9794-4904-972F-1EC3D1FC5B3F}"/>
              </a:ext>
            </a:extLst>
          </p:cNvPr>
          <p:cNvPicPr>
            <a:picLocks noChangeAspect="1"/>
          </p:cNvPicPr>
          <p:nvPr/>
        </p:nvPicPr>
        <p:blipFill>
          <a:blip r:embed="rId2"/>
          <a:stretch>
            <a:fillRect/>
          </a:stretch>
        </p:blipFill>
        <p:spPr>
          <a:xfrm>
            <a:off x="174594" y="257452"/>
            <a:ext cx="11842812" cy="6471821"/>
          </a:xfrm>
          <a:prstGeom prst="rect">
            <a:avLst/>
          </a:prstGeom>
        </p:spPr>
      </p:pic>
    </p:spTree>
    <p:extLst>
      <p:ext uri="{BB962C8B-B14F-4D97-AF65-F5344CB8AC3E}">
        <p14:creationId xmlns:p14="http://schemas.microsoft.com/office/powerpoint/2010/main" val="6488835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arafia pw. Świętego Karola Boromeusza w Piskorowicach">
            <a:extLst>
              <a:ext uri="{FF2B5EF4-FFF2-40B4-BE49-F238E27FC236}">
                <a16:creationId xmlns:a16="http://schemas.microsoft.com/office/drawing/2014/main" id="{F38E823A-A212-478B-9C2C-7E92EE0263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430" y="861134"/>
            <a:ext cx="11754035" cy="58637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D15536D-4085-44D7-8790-4D49307420E1}"/>
              </a:ext>
            </a:extLst>
          </p:cNvPr>
          <p:cNvSpPr txBox="1"/>
          <p:nvPr/>
        </p:nvSpPr>
        <p:spPr>
          <a:xfrm>
            <a:off x="186431" y="133165"/>
            <a:ext cx="11629748" cy="646331"/>
          </a:xfrm>
          <a:prstGeom prst="rect">
            <a:avLst/>
          </a:prstGeom>
          <a:noFill/>
        </p:spPr>
        <p:txBody>
          <a:bodyPr wrap="square">
            <a:spAutoFit/>
          </a:bodyPr>
          <a:lstStyle/>
          <a:p>
            <a:r>
              <a:rPr lang="el-GR" dirty="0">
                <a:latin typeface="Arial" panose="020B0604020202020204" pitchFamily="34" charset="0"/>
                <a:cs typeface="Arial" panose="020B0604020202020204" pitchFamily="34" charset="0"/>
              </a:rPr>
              <a:t>Έτσι λοιπόν μια μέρα που πήγαν να βοσκήσουν τα πρόβατα αποφάσισαν να τον ρίξουν μέσα σε ένα πηγάδι και να τον αφήσουν να πεθάνει.</a:t>
            </a:r>
          </a:p>
        </p:txBody>
      </p:sp>
    </p:spTree>
    <p:extLst>
      <p:ext uri="{BB962C8B-B14F-4D97-AF65-F5344CB8AC3E}">
        <p14:creationId xmlns:p14="http://schemas.microsoft.com/office/powerpoint/2010/main" val="452068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3335D7C3-EB12-4F2C-BEC4-870007F80150}"/>
              </a:ext>
            </a:extLst>
          </p:cNvPr>
          <p:cNvPicPr>
            <a:picLocks noChangeAspect="1"/>
          </p:cNvPicPr>
          <p:nvPr/>
        </p:nvPicPr>
        <p:blipFill>
          <a:blip r:embed="rId2"/>
          <a:stretch>
            <a:fillRect/>
          </a:stretch>
        </p:blipFill>
        <p:spPr>
          <a:xfrm>
            <a:off x="195308" y="159798"/>
            <a:ext cx="11798423" cy="6578353"/>
          </a:xfrm>
          <a:prstGeom prst="rect">
            <a:avLst/>
          </a:prstGeom>
        </p:spPr>
      </p:pic>
    </p:spTree>
    <p:extLst>
      <p:ext uri="{BB962C8B-B14F-4D97-AF65-F5344CB8AC3E}">
        <p14:creationId xmlns:p14="http://schemas.microsoft.com/office/powerpoint/2010/main" val="1321898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5D516120-F18F-40AC-91E4-4665C8D4E73D}"/>
              </a:ext>
            </a:extLst>
          </p:cNvPr>
          <p:cNvPicPr>
            <a:picLocks noChangeAspect="1"/>
          </p:cNvPicPr>
          <p:nvPr/>
        </p:nvPicPr>
        <p:blipFill>
          <a:blip r:embed="rId2"/>
          <a:stretch>
            <a:fillRect/>
          </a:stretch>
        </p:blipFill>
        <p:spPr>
          <a:xfrm>
            <a:off x="150920" y="150920"/>
            <a:ext cx="11869445" cy="6587231"/>
          </a:xfrm>
          <a:prstGeom prst="rect">
            <a:avLst/>
          </a:prstGeom>
        </p:spPr>
      </p:pic>
    </p:spTree>
    <p:extLst>
      <p:ext uri="{BB962C8B-B14F-4D97-AF65-F5344CB8AC3E}">
        <p14:creationId xmlns:p14="http://schemas.microsoft.com/office/powerpoint/2010/main" val="543227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a:extLst>
              <a:ext uri="{FF2B5EF4-FFF2-40B4-BE49-F238E27FC236}">
                <a16:creationId xmlns:a16="http://schemas.microsoft.com/office/drawing/2014/main" id="{02B3A98B-C595-43CE-893C-1DC02680F7DE}"/>
              </a:ext>
            </a:extLst>
          </p:cNvPr>
          <p:cNvPicPr>
            <a:picLocks noChangeAspect="1"/>
          </p:cNvPicPr>
          <p:nvPr/>
        </p:nvPicPr>
        <p:blipFill>
          <a:blip r:embed="rId2"/>
          <a:stretch>
            <a:fillRect/>
          </a:stretch>
        </p:blipFill>
        <p:spPr>
          <a:xfrm>
            <a:off x="106532" y="133165"/>
            <a:ext cx="11958221" cy="6613864"/>
          </a:xfrm>
          <a:prstGeom prst="rect">
            <a:avLst/>
          </a:prstGeom>
        </p:spPr>
      </p:pic>
    </p:spTree>
    <p:extLst>
      <p:ext uri="{BB962C8B-B14F-4D97-AF65-F5344CB8AC3E}">
        <p14:creationId xmlns:p14="http://schemas.microsoft.com/office/powerpoint/2010/main" val="2202517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E9FD153-221E-4F31-949E-38F4A1DE2223}"/>
              </a:ext>
            </a:extLst>
          </p:cNvPr>
          <p:cNvSpPr txBox="1"/>
          <p:nvPr/>
        </p:nvSpPr>
        <p:spPr>
          <a:xfrm>
            <a:off x="7670307" y="1"/>
            <a:ext cx="4252404" cy="3416320"/>
          </a:xfrm>
          <a:prstGeom prst="rect">
            <a:avLst/>
          </a:prstGeom>
          <a:noFill/>
        </p:spPr>
        <p:txBody>
          <a:bodyPr wrap="square">
            <a:spAutoFit/>
          </a:bodyPr>
          <a:lstStyle/>
          <a:p>
            <a:endParaRPr lang="el-GR" dirty="0">
              <a:latin typeface="Arial" panose="020B0604020202020204" pitchFamily="34" charset="0"/>
              <a:cs typeface="Arial" panose="020B0604020202020204" pitchFamily="34" charset="0"/>
            </a:endParaRPr>
          </a:p>
          <a:p>
            <a:r>
              <a:rPr lang="el-GR" dirty="0">
                <a:latin typeface="Arial" panose="020B0604020202020204" pitchFamily="34" charset="0"/>
                <a:cs typeface="Arial" panose="020B0604020202020204" pitchFamily="34" charset="0"/>
              </a:rPr>
              <a:t>Η σύζυγος όμως του </a:t>
            </a:r>
            <a:r>
              <a:rPr lang="el-GR" dirty="0" err="1">
                <a:latin typeface="Arial" panose="020B0604020202020204" pitchFamily="34" charset="0"/>
                <a:cs typeface="Arial" panose="020B0604020202020204" pitchFamily="34" charset="0"/>
              </a:rPr>
              <a:t>Πετεφρή</a:t>
            </a:r>
            <a:r>
              <a:rPr lang="el-GR" dirty="0">
                <a:latin typeface="Arial" panose="020B0604020202020204" pitchFamily="34" charset="0"/>
                <a:cs typeface="Arial" panose="020B0604020202020204" pitchFamily="34" charset="0"/>
              </a:rPr>
              <a:t>, τον κακολόγησε στον Φαραώ και εκείνος τον φυλάκισε. Ωστόσο όταν ο Φαραώ είδε ένα παράξενο όνειρο και ζήτησε έναν ερμηνευτή, ο Ιωσήφ του είπε ότι θα έρθουν στη χώρα 7 χρόνια ευφορίας και 7 χρόνια λιμού. Ο Φαραώ ευχαριστήθηκε με την προειδοποίηση του Ιωσήφ και του έδωσε αξιώματα κι εκείνος προστάτευσε το λαό του στα δύσκολα χρόνια του λιμού.</a:t>
            </a:r>
          </a:p>
        </p:txBody>
      </p:sp>
      <p:pic>
        <p:nvPicPr>
          <p:cNvPr id="9" name="Picture 2" descr="Η ιστορία του Ιωσήφ»- Καινούργια παράσταση κουκλοθέατρου | Διακόνημα">
            <a:extLst>
              <a:ext uri="{FF2B5EF4-FFF2-40B4-BE49-F238E27FC236}">
                <a16:creationId xmlns:a16="http://schemas.microsoft.com/office/drawing/2014/main" id="{5CC221BE-7F76-497B-80A0-70D337AEF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531" y="115410"/>
            <a:ext cx="7466121" cy="661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621595"/>
      </p:ext>
    </p:extLst>
  </p:cSld>
  <p:clrMapOvr>
    <a:masterClrMapping/>
  </p:clrMapOvr>
</p:sld>
</file>

<file path=ppt/theme/theme1.xml><?xml version="1.0" encoding="utf-8"?>
<a:theme xmlns:a="http://schemas.openxmlformats.org/drawingml/2006/main" name="Βάθος">
  <a:themeElements>
    <a:clrScheme name="Βάθος">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Βάθος">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Βάθος">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docProps/app.xml><?xml version="1.0" encoding="utf-8"?>
<Properties xmlns="http://schemas.openxmlformats.org/officeDocument/2006/extended-properties" xmlns:vt="http://schemas.openxmlformats.org/officeDocument/2006/docPropsVTypes">
  <Template>Βάθος</Template>
  <TotalTime>0</TotalTime>
  <Words>1430</Words>
  <Application>Microsoft Office PowerPoint</Application>
  <PresentationFormat>Ευρεία οθόνη</PresentationFormat>
  <Paragraphs>59</Paragraphs>
  <Slides>26</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26</vt:i4>
      </vt:variant>
    </vt:vector>
  </HeadingPairs>
  <TitlesOfParts>
    <vt:vector size="29" baseType="lpstr">
      <vt:lpstr>Arial</vt:lpstr>
      <vt:lpstr>Corbel</vt:lpstr>
      <vt:lpstr>Βάθος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apsilo</dc:creator>
  <cp:lastModifiedBy>apsilo</cp:lastModifiedBy>
  <cp:revision>2</cp:revision>
  <dcterms:created xsi:type="dcterms:W3CDTF">2021-04-11T11:08:03Z</dcterms:created>
  <dcterms:modified xsi:type="dcterms:W3CDTF">2021-04-11T11:08:55Z</dcterms:modified>
</cp:coreProperties>
</file>