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96" r:id="rId3"/>
    <p:sldId id="297" r:id="rId4"/>
    <p:sldId id="298" r:id="rId5"/>
    <p:sldId id="299" r:id="rId6"/>
    <p:sldId id="300" r:id="rId7"/>
    <p:sldId id="301" r:id="rId8"/>
    <p:sldId id="302" r:id="rId9"/>
    <p:sldId id="303" r:id="rId10"/>
    <p:sldId id="306" r:id="rId11"/>
    <p:sldId id="304" r:id="rId12"/>
    <p:sldId id="305" r:id="rId13"/>
    <p:sldId id="307" r:id="rId14"/>
    <p:sldId id="308" r:id="rId15"/>
    <p:sldId id="30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513B268-B8E5-4F33-B494-22D52903D0CC}" type="datetimeFigureOut">
              <a:rPr lang="el-GR" smtClean="0"/>
              <a:t>7/4/2021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1496912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513B268-B8E5-4F33-B494-22D52903D0CC}" type="datetimeFigureOut">
              <a:rPr lang="el-GR" smtClean="0"/>
              <a:t>7/4/2021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2143670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513B268-B8E5-4F33-B494-22D52903D0CC}" type="datetimeFigureOut">
              <a:rPr lang="el-GR" smtClean="0"/>
              <a:t>7/4/2021</a:t>
            </a:fld>
            <a:endParaRPr lang="el-GR"/>
          </a:p>
        </p:txBody>
      </p:sp>
      <p:sp>
        <p:nvSpPr>
          <p:cNvPr id="5" name="Footer Placeholder 4"/>
          <p:cNvSpPr>
            <a:spLocks noGrp="1"/>
          </p:cNvSpPr>
          <p:nvPr>
            <p:ph type="ftr" sz="quarter" idx="11"/>
          </p:nvPr>
        </p:nvSpPr>
        <p:spPr>
          <a:xfrm>
            <a:off x="3776135" y="6422854"/>
            <a:ext cx="4279669" cy="365125"/>
          </a:xfrm>
        </p:spPr>
        <p:txBody>
          <a:bodyPr/>
          <a:lstStyle/>
          <a:p>
            <a:endParaRPr lang="el-GR"/>
          </a:p>
        </p:txBody>
      </p:sp>
      <p:sp>
        <p:nvSpPr>
          <p:cNvPr id="6" name="Slide Number Placeholder 5"/>
          <p:cNvSpPr>
            <a:spLocks noGrp="1"/>
          </p:cNvSpPr>
          <p:nvPr>
            <p:ph type="sldNum" sz="quarter" idx="12"/>
          </p:nvPr>
        </p:nvSpPr>
        <p:spPr>
          <a:xfrm>
            <a:off x="8073048" y="6422854"/>
            <a:ext cx="879759" cy="365125"/>
          </a:xfrm>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1735822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513B268-B8E5-4F33-B494-22D52903D0CC}" type="datetimeFigureOut">
              <a:rPr lang="el-GR" smtClean="0"/>
              <a:t>7/4/2021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1014348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lvl1pPr>
              <a:defRPr>
                <a:solidFill>
                  <a:schemeClr val="tx2"/>
                </a:solidFill>
              </a:defRPr>
            </a:lvl1pPr>
          </a:lstStyle>
          <a:p>
            <a:fld id="{6513B268-B8E5-4F33-B494-22D52903D0CC}" type="datetimeFigureOut">
              <a:rPr lang="el-GR" smtClean="0"/>
              <a:t>7/4/2021</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5AEA9BC-B48A-4934-BB5A-1624AC782A7F}" type="slidenum">
              <a:rPr lang="el-GR" smtClean="0"/>
              <a:t>‹#›</a:t>
            </a:fld>
            <a:endParaRPr lang="el-GR"/>
          </a:p>
        </p:txBody>
      </p:sp>
    </p:spTree>
    <p:extLst>
      <p:ext uri="{BB962C8B-B14F-4D97-AF65-F5344CB8AC3E}">
        <p14:creationId xmlns:p14="http://schemas.microsoft.com/office/powerpoint/2010/main" val="3274172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513B268-B8E5-4F33-B494-22D52903D0CC}" type="datetimeFigureOut">
              <a:rPr lang="el-GR" smtClean="0"/>
              <a:t>7/4/2021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16316298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513B268-B8E5-4F33-B494-22D52903D0CC}" type="datetimeFigureOut">
              <a:rPr lang="el-GR" smtClean="0"/>
              <a:t>7/4/2021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9917680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513B268-B8E5-4F33-B494-22D52903D0CC}" type="datetimeFigureOut">
              <a:rPr lang="el-GR" smtClean="0"/>
              <a:t>7/4/2021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2378911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3B268-B8E5-4F33-B494-22D52903D0CC}" type="datetimeFigureOut">
              <a:rPr lang="el-GR" smtClean="0"/>
              <a:t>7/4/2021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4211676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513B268-B8E5-4F33-B494-22D52903D0CC}" type="datetimeFigureOut">
              <a:rPr lang="el-GR" smtClean="0"/>
              <a:t>7/4/2021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2821671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513B268-B8E5-4F33-B494-22D52903D0CC}" type="datetimeFigureOut">
              <a:rPr lang="el-GR" smtClean="0"/>
              <a:t>7/4/2021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5AEA9BC-B48A-4934-BB5A-1624AC782A7F}" type="slidenum">
              <a:rPr lang="el-GR" smtClean="0"/>
              <a:t>‹#›</a:t>
            </a:fld>
            <a:endParaRPr lang="el-GR"/>
          </a:p>
        </p:txBody>
      </p:sp>
    </p:spTree>
    <p:extLst>
      <p:ext uri="{BB962C8B-B14F-4D97-AF65-F5344CB8AC3E}">
        <p14:creationId xmlns:p14="http://schemas.microsoft.com/office/powerpoint/2010/main" val="14919721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 name="camera.wav"/>
          </p:stSnd>
        </p:sndAc>
      </p:transition>
    </mc:Choice>
    <mc:Fallback>
      <p:transition spd="slow">
        <p:fade/>
        <p:sndAc>
          <p:stSnd>
            <p:snd r:embed="rId1"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513B268-B8E5-4F33-B494-22D52903D0CC}" type="datetimeFigureOut">
              <a:rPr lang="el-GR" smtClean="0"/>
              <a:t>7/4/2021</a:t>
            </a:fld>
            <a:endParaRPr lang="el-G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l-G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5AEA9BC-B48A-4934-BB5A-1624AC782A7F}" type="slidenum">
              <a:rPr lang="el-GR" smtClean="0"/>
              <a:t>‹#›</a:t>
            </a:fld>
            <a:endParaRPr lang="el-GR"/>
          </a:p>
        </p:txBody>
      </p:sp>
    </p:spTree>
    <p:extLst>
      <p:ext uri="{BB962C8B-B14F-4D97-AF65-F5344CB8AC3E}">
        <p14:creationId xmlns:p14="http://schemas.microsoft.com/office/powerpoint/2010/main" val="27441100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13" name="camera.wav"/>
          </p:stSnd>
        </p:sndAc>
      </p:transition>
    </mc:Choice>
    <mc:Fallback>
      <p:transition spd="slow">
        <p:fade/>
        <p:sndAc>
          <p:stSnd>
            <p:snd r:embed="rId13" name="camera.wav"/>
          </p:stSnd>
        </p:sndAc>
      </p:transition>
    </mc:Fallback>
  </mc:AlternateConten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01EA494-DE4D-44A5-8BAE-0E24857079E5}"/>
              </a:ext>
            </a:extLst>
          </p:cNvPr>
          <p:cNvPicPr>
            <a:picLocks noChangeAspect="1"/>
          </p:cNvPicPr>
          <p:nvPr/>
        </p:nvPicPr>
        <p:blipFill>
          <a:blip r:embed="rId3"/>
          <a:stretch>
            <a:fillRect/>
          </a:stretch>
        </p:blipFill>
        <p:spPr>
          <a:xfrm>
            <a:off x="62144" y="62144"/>
            <a:ext cx="12064753" cy="6733712"/>
          </a:xfrm>
          <a:prstGeom prst="rect">
            <a:avLst/>
          </a:prstGeom>
        </p:spPr>
      </p:pic>
      <p:sp>
        <p:nvSpPr>
          <p:cNvPr id="5" name="TextBox 4">
            <a:extLst>
              <a:ext uri="{FF2B5EF4-FFF2-40B4-BE49-F238E27FC236}">
                <a16:creationId xmlns:a16="http://schemas.microsoft.com/office/drawing/2014/main" id="{3EA4F7C0-7E64-454F-9779-6E4F51A90FED}"/>
              </a:ext>
            </a:extLst>
          </p:cNvPr>
          <p:cNvSpPr txBox="1"/>
          <p:nvPr/>
        </p:nvSpPr>
        <p:spPr>
          <a:xfrm>
            <a:off x="1402672" y="142043"/>
            <a:ext cx="10422385" cy="1938992"/>
          </a:xfrm>
          <a:prstGeom prst="rect">
            <a:avLst/>
          </a:prstGeom>
          <a:noFill/>
        </p:spPr>
        <p:txBody>
          <a:bodyPr wrap="square">
            <a:spAutoFit/>
          </a:bodyPr>
          <a:lstStyle/>
          <a:p>
            <a:r>
              <a:rPr lang="el-GR"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ΖΩΗ ΤΟΥ ΧΡΙΣΤΟΥ</a:t>
            </a:r>
          </a:p>
          <a:p>
            <a:endParaRPr lang="el-G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ΕΠΙΜΕΛΕΙΑ: Β.ΚΑΡΑΜΑΝΗ</a:t>
            </a:r>
          </a:p>
        </p:txBody>
      </p:sp>
    </p:spTree>
    <p:extLst>
      <p:ext uri="{BB962C8B-B14F-4D97-AF65-F5344CB8AC3E}">
        <p14:creationId xmlns:p14="http://schemas.microsoft.com/office/powerpoint/2010/main" val="28247290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A2CADF5-7FF5-426F-933D-AFC52C3F34B6}"/>
              </a:ext>
            </a:extLst>
          </p:cNvPr>
          <p:cNvPicPr>
            <a:picLocks noChangeAspect="1"/>
          </p:cNvPicPr>
          <p:nvPr/>
        </p:nvPicPr>
        <p:blipFill>
          <a:blip r:embed="rId3"/>
          <a:stretch>
            <a:fillRect/>
          </a:stretch>
        </p:blipFill>
        <p:spPr>
          <a:xfrm>
            <a:off x="115409" y="71021"/>
            <a:ext cx="6489577" cy="6624961"/>
          </a:xfrm>
          <a:prstGeom prst="rect">
            <a:avLst/>
          </a:prstGeom>
        </p:spPr>
      </p:pic>
      <p:sp>
        <p:nvSpPr>
          <p:cNvPr id="5" name="TextBox 4">
            <a:extLst>
              <a:ext uri="{FF2B5EF4-FFF2-40B4-BE49-F238E27FC236}">
                <a16:creationId xmlns:a16="http://schemas.microsoft.com/office/drawing/2014/main" id="{52585F0D-DB5C-41BB-9106-2473E944FB7E}"/>
              </a:ext>
            </a:extLst>
          </p:cNvPr>
          <p:cNvSpPr txBox="1"/>
          <p:nvPr/>
        </p:nvSpPr>
        <p:spPr>
          <a:xfrm>
            <a:off x="6604986" y="69179"/>
            <a:ext cx="5587014" cy="5632311"/>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Το θαύμα των πέντε άρτων</a:t>
            </a:r>
          </a:p>
          <a:p>
            <a:r>
              <a:rPr lang="el-GR" dirty="0">
                <a:latin typeface="Arial" panose="020B0604020202020204" pitchFamily="34" charset="0"/>
                <a:cs typeface="Arial" panose="020B0604020202020204" pitchFamily="34" charset="0"/>
              </a:rPr>
              <a:t>Τόσος ήταν ο ενθουσιασμός του λαού που ήταν με το Μεγάλο Διδάσκαλο της ανθρωπότητας, τον Ιησού Χριστό, ώστε ξέχασαν τις ανάγκες και απαιτήσεις του σώματός τους και δεν προμηθεύτηκαν τροφή, για να εξασφαλίσουν την διατροφή τους μέσα στην έρημο. Όταν άρχισε να δύει ο ήλιος και άρχισαν να εξαντλούνται από την κούραση, οι μαθητές του Ιησού ανησυχούσαν για το αγωνιώδες πρόβλημα της διατροφής του πολυάριθμου όχλου. Πλησίασαν τον Κύριο και τον παρακάλεσαν να αφήσει το λαό να πάει στις πόλεις, για να προμηθευτεί τρόφιμα. Πρώτα, αφού «</a:t>
            </a:r>
            <a:r>
              <a:rPr lang="el-GR" dirty="0" err="1">
                <a:latin typeface="Arial" panose="020B0604020202020204" pitchFamily="34" charset="0"/>
                <a:cs typeface="Arial" panose="020B0604020202020204" pitchFamily="34" charset="0"/>
              </a:rPr>
              <a:t>εθεράπευσε</a:t>
            </a:r>
            <a:r>
              <a:rPr lang="el-GR" dirty="0">
                <a:latin typeface="Arial" panose="020B0604020202020204" pitchFamily="34" charset="0"/>
                <a:cs typeface="Arial" panose="020B0604020202020204" pitchFamily="34" charset="0"/>
              </a:rPr>
              <a:t> τους αρρώστους αυτών »[4] και τους έθρεψε πνευματικά με τη διδαχή Του, στη συνέχεια παρακαλεί τους μαθητές να του φέρουν τους πέντε άρτους και τα δύο ψάρια, τα οποία είχαν μαζί τους. Αφού κοίταξε στον ουρανό «αναβλέψας εις τον </a:t>
            </a:r>
            <a:r>
              <a:rPr lang="el-GR" dirty="0" err="1">
                <a:latin typeface="Arial" panose="020B0604020202020204" pitchFamily="34" charset="0"/>
                <a:cs typeface="Arial" panose="020B0604020202020204" pitchFamily="34" charset="0"/>
              </a:rPr>
              <a:t>ουρανόν</a:t>
            </a:r>
            <a:r>
              <a:rPr lang="el-GR" dirty="0">
                <a:latin typeface="Arial" panose="020B0604020202020204" pitchFamily="34" charset="0"/>
                <a:cs typeface="Arial" panose="020B0604020202020204" pitchFamily="34" charset="0"/>
              </a:rPr>
              <a:t> »[5], τα ευλόγησε και άρχισε να τα τεμαχίζει και να τα διαμοιράζει δίνοντάς τα στους μαθητές και οι μαθητές στο λαό.</a:t>
            </a:r>
          </a:p>
        </p:txBody>
      </p:sp>
    </p:spTree>
    <p:extLst>
      <p:ext uri="{BB962C8B-B14F-4D97-AF65-F5344CB8AC3E}">
        <p14:creationId xmlns:p14="http://schemas.microsoft.com/office/powerpoint/2010/main" val="2206656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A7E3F12-1A2D-4F0B-80AC-C7638EB5C728}"/>
              </a:ext>
            </a:extLst>
          </p:cNvPr>
          <p:cNvPicPr>
            <a:picLocks noChangeAspect="1"/>
          </p:cNvPicPr>
          <p:nvPr/>
        </p:nvPicPr>
        <p:blipFill>
          <a:blip r:embed="rId3"/>
          <a:stretch>
            <a:fillRect/>
          </a:stretch>
        </p:blipFill>
        <p:spPr>
          <a:xfrm>
            <a:off x="69446" y="0"/>
            <a:ext cx="6455641" cy="6747029"/>
          </a:xfrm>
          <a:prstGeom prst="rect">
            <a:avLst/>
          </a:prstGeom>
        </p:spPr>
      </p:pic>
      <p:sp>
        <p:nvSpPr>
          <p:cNvPr id="5" name="TextBox 4">
            <a:extLst>
              <a:ext uri="{FF2B5EF4-FFF2-40B4-BE49-F238E27FC236}">
                <a16:creationId xmlns:a16="http://schemas.microsoft.com/office/drawing/2014/main" id="{B363ADEE-F5F8-4BD7-9A8F-9E33958E6AFF}"/>
              </a:ext>
            </a:extLst>
          </p:cNvPr>
          <p:cNvSpPr txBox="1"/>
          <p:nvPr/>
        </p:nvSpPr>
        <p:spPr>
          <a:xfrm>
            <a:off x="6525087" y="1"/>
            <a:ext cx="5666913" cy="5909310"/>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Ο Ιησούς περπατά πάνω στο νερό</a:t>
            </a:r>
          </a:p>
          <a:p>
            <a:r>
              <a:rPr lang="el-GR" dirty="0">
                <a:latin typeface="Arial" panose="020B0604020202020204" pitchFamily="34" charset="0"/>
                <a:cs typeface="Arial" panose="020B0604020202020204" pitchFamily="34" charset="0"/>
              </a:rPr>
              <a:t>Αφού χόρτασε τους 5.000, ο Ιησούς πήγε επάνω σε ένα βουνό να προσευχηθεί. Οι μαθητές Του πήραν ένα πλοίο να διασχίσουν την Θάλασσα της Γαλιλαίας. Όταν ήλθε η νύχτα, ο άνεμος άρχισε να φυσάει και τα κύματα έγιναν ψηλά.</a:t>
            </a:r>
          </a:p>
          <a:p>
            <a:r>
              <a:rPr lang="el-GR" dirty="0">
                <a:latin typeface="Arial" panose="020B0604020202020204" pitchFamily="34" charset="0"/>
                <a:cs typeface="Arial" panose="020B0604020202020204" pitchFamily="34" charset="0"/>
              </a:rPr>
              <a:t>Αργά εκείνο το βράδυ, ο Ιησούς πήγε να βρει τους μαθητές Του. Περπατούσε επάνω στο νερό για να φτάσει στο πλοίο.</a:t>
            </a:r>
          </a:p>
          <a:p>
            <a:r>
              <a:rPr lang="el-GR" dirty="0">
                <a:latin typeface="Arial" panose="020B0604020202020204" pitchFamily="34" charset="0"/>
                <a:cs typeface="Arial" panose="020B0604020202020204" pitchFamily="34" charset="0"/>
              </a:rPr>
              <a:t>Οι μαθητές Τον είδαν να περπατά επάνω στο νερό. Φοβήθηκαν. Νόμιζαν ότι ήταν ένα πνεύμα. Ο Ιησούς αναφώνησε: «Εγώ είμαι· μη φοβάστε».</a:t>
            </a:r>
          </a:p>
          <a:p>
            <a:r>
              <a:rPr lang="el-GR" dirty="0">
                <a:latin typeface="Arial" panose="020B0604020202020204" pitchFamily="34" charset="0"/>
                <a:cs typeface="Arial" panose="020B0604020202020204" pitchFamily="34" charset="0"/>
              </a:rPr>
              <a:t>Ο Πέτρος ήθελε κι αυτός να περπατήσει στο νερό. Ο Ιησούς είπε στον Πέτρο να έλθει σε Αυτόν. Ο Πέτρος κατέβηκε από το πλοίο. Άρχισε να περπατάει επάνω στο νερό προς τον Σωτήρα.</a:t>
            </a:r>
          </a:p>
          <a:p>
            <a:r>
              <a:rPr lang="el-GR" dirty="0">
                <a:latin typeface="Arial" panose="020B0604020202020204" pitchFamily="34" charset="0"/>
                <a:cs typeface="Arial" panose="020B0604020202020204" pitchFamily="34" charset="0"/>
              </a:rPr>
              <a:t>Επειδή ο άνεμος φυσούσε δυνατά, ο Πέτρος φοβήθηκε. Άρχισε να βυθίζεται στο νερό και κραύγασε στον Ιησού να τον σώσει.</a:t>
            </a:r>
          </a:p>
          <a:p>
            <a:r>
              <a:rPr lang="el-GR" dirty="0">
                <a:latin typeface="Arial" panose="020B0604020202020204" pitchFamily="34" charset="0"/>
                <a:cs typeface="Arial" panose="020B0604020202020204" pitchFamily="34" charset="0"/>
              </a:rPr>
              <a:t>Ο Σωτήρας έπιασε το χέρι του Πέτρου. Ρώτησε τον Πέτρο γιατί δεν είχε περισσότερη πίστη.</a:t>
            </a:r>
          </a:p>
        </p:txBody>
      </p:sp>
    </p:spTree>
    <p:extLst>
      <p:ext uri="{BB962C8B-B14F-4D97-AF65-F5344CB8AC3E}">
        <p14:creationId xmlns:p14="http://schemas.microsoft.com/office/powerpoint/2010/main" val="1065227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6CAD939-2D1B-4E9B-894F-DAB19AED70F2}"/>
              </a:ext>
            </a:extLst>
          </p:cNvPr>
          <p:cNvPicPr>
            <a:picLocks noChangeAspect="1"/>
          </p:cNvPicPr>
          <p:nvPr/>
        </p:nvPicPr>
        <p:blipFill>
          <a:blip r:embed="rId3"/>
          <a:stretch>
            <a:fillRect/>
          </a:stretch>
        </p:blipFill>
        <p:spPr>
          <a:xfrm>
            <a:off x="89607" y="85334"/>
            <a:ext cx="6630790" cy="6687332"/>
          </a:xfrm>
          <a:prstGeom prst="rect">
            <a:avLst/>
          </a:prstGeom>
        </p:spPr>
      </p:pic>
      <p:sp>
        <p:nvSpPr>
          <p:cNvPr id="5" name="TextBox 4">
            <a:extLst>
              <a:ext uri="{FF2B5EF4-FFF2-40B4-BE49-F238E27FC236}">
                <a16:creationId xmlns:a16="http://schemas.microsoft.com/office/drawing/2014/main" id="{254A90FC-4440-4D2E-A154-76DEE6082F9A}"/>
              </a:ext>
            </a:extLst>
          </p:cNvPr>
          <p:cNvSpPr txBox="1"/>
          <p:nvPr/>
        </p:nvSpPr>
        <p:spPr>
          <a:xfrm>
            <a:off x="6720396" y="0"/>
            <a:ext cx="5381997" cy="4801314"/>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Ο χριστός και τα παιδιά</a:t>
            </a:r>
          </a:p>
          <a:p>
            <a:r>
              <a:rPr lang="el-GR" dirty="0">
                <a:latin typeface="Arial" panose="020B0604020202020204" pitchFamily="34" charset="0"/>
                <a:cs typeface="Arial" panose="020B0604020202020204" pitchFamily="34" charset="0"/>
              </a:rPr>
              <a:t>Ο Χριστός στην επίγεια ζωή Του έδειξε ότι αγαπούσε ιδιαίτερα τα παιδιά. Στα Ευαγγέλια Τον βλέπουμε να </a:t>
            </a:r>
            <a:r>
              <a:rPr lang="el-GR" dirty="0" err="1">
                <a:latin typeface="Arial" panose="020B0604020202020204" pitchFamily="34" charset="0"/>
                <a:cs typeface="Arial" panose="020B0604020202020204" pitchFamily="34" charset="0"/>
              </a:rPr>
              <a:t>τ΄αγκαλιάζει</a:t>
            </a:r>
            <a:r>
              <a:rPr lang="el-GR" dirty="0">
                <a:latin typeface="Arial" panose="020B0604020202020204" pitchFamily="34" charset="0"/>
                <a:cs typeface="Arial" panose="020B0604020202020204" pitchFamily="34" charset="0"/>
              </a:rPr>
              <a:t> με στοργή και αγάπη, να μιλάει επαινετικά </a:t>
            </a:r>
            <a:r>
              <a:rPr lang="el-GR" dirty="0" err="1">
                <a:latin typeface="Arial" panose="020B0604020202020204" pitchFamily="34" charset="0"/>
                <a:cs typeface="Arial" panose="020B0604020202020204" pitchFamily="34" charset="0"/>
              </a:rPr>
              <a:t>γι΄αυτά</a:t>
            </a:r>
            <a:r>
              <a:rPr lang="el-GR" dirty="0">
                <a:latin typeface="Arial" panose="020B0604020202020204" pitchFamily="34" charset="0"/>
                <a:cs typeface="Arial" panose="020B0604020202020204" pitchFamily="34" charset="0"/>
              </a:rPr>
              <a:t> και να τα θέτει ως παράδειγμα πίστης, υπακοής και ταπείνωσης. Επίσης Τον βλέπουμε ν΄ απλώνει τα χέρια Του και να τα ευλογεί. Ένα από τα γεγονότα που δείχνουν την αγάπη του και καταγράφεται στα ευαγγέλια είναι και το πιο κάτω.</a:t>
            </a:r>
          </a:p>
          <a:p>
            <a:r>
              <a:rPr lang="el-GR" dirty="0">
                <a:latin typeface="Arial" panose="020B0604020202020204" pitchFamily="34" charset="0"/>
                <a:cs typeface="Arial" panose="020B0604020202020204" pitchFamily="34" charset="0"/>
              </a:rPr>
              <a:t>Κάποια μέρα λοιπόν αφού τελείωσε την ομιλία του επέστρεψε στο σπίτι όπου θα περνούσε το βράδυ, τότε πολλές μητέρες του έφεραν τα παιδιά τους για να ευλογήσει. Οι μαθητές του όμως πιστεύοντας ότι είναι κουρασμένος δεν επέτρεψαν να πλησιάσουν. Όμως ο Ιησούς που το άκουσε τους μάλωσε και πήρε κοντά του τα παιδιά και τα αγκάλιασε.</a:t>
            </a:r>
          </a:p>
        </p:txBody>
      </p:sp>
    </p:spTree>
    <p:extLst>
      <p:ext uri="{BB962C8B-B14F-4D97-AF65-F5344CB8AC3E}">
        <p14:creationId xmlns:p14="http://schemas.microsoft.com/office/powerpoint/2010/main" val="2183586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A01BC74-E7C7-4C74-A0B7-B93E5380A174}"/>
              </a:ext>
            </a:extLst>
          </p:cNvPr>
          <p:cNvPicPr>
            <a:picLocks noChangeAspect="1"/>
          </p:cNvPicPr>
          <p:nvPr/>
        </p:nvPicPr>
        <p:blipFill>
          <a:blip r:embed="rId3"/>
          <a:stretch>
            <a:fillRect/>
          </a:stretch>
        </p:blipFill>
        <p:spPr>
          <a:xfrm>
            <a:off x="71022" y="79898"/>
            <a:ext cx="6516210" cy="6711519"/>
          </a:xfrm>
          <a:prstGeom prst="rect">
            <a:avLst/>
          </a:prstGeom>
        </p:spPr>
      </p:pic>
      <p:sp>
        <p:nvSpPr>
          <p:cNvPr id="5" name="TextBox 4">
            <a:extLst>
              <a:ext uri="{FF2B5EF4-FFF2-40B4-BE49-F238E27FC236}">
                <a16:creationId xmlns:a16="http://schemas.microsoft.com/office/drawing/2014/main" id="{92991E6C-EA1A-4A0A-9A81-A8C052AC6B45}"/>
              </a:ext>
            </a:extLst>
          </p:cNvPr>
          <p:cNvSpPr txBox="1"/>
          <p:nvPr/>
        </p:nvSpPr>
        <p:spPr>
          <a:xfrm>
            <a:off x="6587230" y="0"/>
            <a:ext cx="5459768" cy="6740307"/>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Ο άσωτος υιός</a:t>
            </a:r>
          </a:p>
          <a:p>
            <a:r>
              <a:rPr lang="el-GR" dirty="0">
                <a:latin typeface="Arial" panose="020B0604020202020204" pitchFamily="34" charset="0"/>
                <a:cs typeface="Arial" panose="020B0604020202020204" pitchFamily="34" charset="0"/>
              </a:rPr>
              <a:t>Ένας άνδρας είχε δυο γιους. Ο άνδρας υποσχέθηκε να δώσει τα χρήματά του σε εκείνους όταν πεθάνει. Ο μικρότερος γιος δεν ήθελε να περιμένει. Ζήτησε από τον πατέρα του το μερίδιο χρημάτων που του αναλογούσε. Ο πατέρας του, του το έδωσε.</a:t>
            </a:r>
          </a:p>
          <a:p>
            <a:r>
              <a:rPr lang="el-GR" dirty="0">
                <a:latin typeface="Arial" panose="020B0604020202020204" pitchFamily="34" charset="0"/>
                <a:cs typeface="Arial" panose="020B0604020202020204" pitchFamily="34" charset="0"/>
              </a:rPr>
              <a:t>Ο  γιος πήρε τα χρήματα και έφυγε από το σπίτι. Πήγε σε άλλη χώρα. Ο γιος αμάρτησε ξανά και ξανά. Ξόδεψε όλα τα χρήματα.</a:t>
            </a:r>
          </a:p>
          <a:p>
            <a:r>
              <a:rPr lang="el-GR" dirty="0">
                <a:latin typeface="Arial" panose="020B0604020202020204" pitchFamily="34" charset="0"/>
                <a:cs typeface="Arial" panose="020B0604020202020204" pitchFamily="34" charset="0"/>
              </a:rPr>
              <a:t>Τελικά ο γιος δεν είχε χρήματα να αγοράσει τρόφιμα. Πεινούσε πολύ. Ζήτησε βοήθεια από έναν άνδρα. Ο άνδρας τον προσέλαβε για να ταΐζει τα γουρούνια του.</a:t>
            </a:r>
          </a:p>
          <a:p>
            <a:r>
              <a:rPr lang="el-GR" dirty="0">
                <a:latin typeface="Arial" panose="020B0604020202020204" pitchFamily="34" charset="0"/>
                <a:cs typeface="Arial" panose="020B0604020202020204" pitchFamily="34" charset="0"/>
              </a:rPr>
              <a:t>Ο γιος ήταν τόσο πεινασμένος που ήθελε να φάει το φαγητό των γουρουνιών. Ήξερε ότι οι υπηρέτες στο σπίτι του πατέρα του έτρωγαν καλύτερο φαγητό από εκείνον. Αποφάσισε να μετανοήσει και να ζητήσει να γίνει υπηρέτης στο σπίτι του πατέρα του. Όταν ο γιος πήγε σπίτι, ο πατέρας του τον είδε να έρχεται.</a:t>
            </a:r>
          </a:p>
          <a:p>
            <a:r>
              <a:rPr lang="el-GR" dirty="0">
                <a:latin typeface="Arial" panose="020B0604020202020204" pitchFamily="34" charset="0"/>
                <a:cs typeface="Arial" panose="020B0604020202020204" pitchFamily="34" charset="0"/>
              </a:rPr>
              <a:t>Ο πατέρας έτρεξε να συναντήσει τον γιο του. Τον αγκάλιασε και τον φίλησε.</a:t>
            </a:r>
          </a:p>
          <a:p>
            <a:r>
              <a:rPr lang="el-GR" dirty="0">
                <a:latin typeface="Arial" panose="020B0604020202020204" pitchFamily="34" charset="0"/>
                <a:cs typeface="Arial" panose="020B0604020202020204" pitchFamily="34" charset="0"/>
              </a:rPr>
              <a:t>Τον δέχτηκε πίσω με μεγάλη χαρά και αφού ο γιος ζήτησε συγνώμη ο πατέρας τον </a:t>
            </a:r>
            <a:r>
              <a:rPr lang="el-GR" dirty="0" err="1">
                <a:latin typeface="Arial" panose="020B0604020202020204" pitchFamily="34" charset="0"/>
                <a:cs typeface="Arial" panose="020B0604020202020204" pitchFamily="34" charset="0"/>
              </a:rPr>
              <a:t>συγχώρεσε</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71589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A147B5A-8F06-41D5-A95E-51B1B078775D}"/>
              </a:ext>
            </a:extLst>
          </p:cNvPr>
          <p:cNvPicPr>
            <a:picLocks noChangeAspect="1"/>
          </p:cNvPicPr>
          <p:nvPr/>
        </p:nvPicPr>
        <p:blipFill>
          <a:blip r:embed="rId3"/>
          <a:stretch>
            <a:fillRect/>
          </a:stretch>
        </p:blipFill>
        <p:spPr>
          <a:xfrm>
            <a:off x="648069" y="861133"/>
            <a:ext cx="10670959" cy="5877018"/>
          </a:xfrm>
          <a:prstGeom prst="rect">
            <a:avLst/>
          </a:prstGeom>
        </p:spPr>
      </p:pic>
      <p:sp>
        <p:nvSpPr>
          <p:cNvPr id="5" name="TextBox 4">
            <a:extLst>
              <a:ext uri="{FF2B5EF4-FFF2-40B4-BE49-F238E27FC236}">
                <a16:creationId xmlns:a16="http://schemas.microsoft.com/office/drawing/2014/main" id="{82EC9F30-AE50-4C7D-B4C2-03F8B1F2D4B4}"/>
              </a:ext>
            </a:extLst>
          </p:cNvPr>
          <p:cNvSpPr txBox="1"/>
          <p:nvPr/>
        </p:nvSpPr>
        <p:spPr>
          <a:xfrm>
            <a:off x="301842" y="0"/>
            <a:ext cx="11700768" cy="923330"/>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Θαύματα</a:t>
            </a:r>
          </a:p>
          <a:p>
            <a:r>
              <a:rPr lang="el-GR" dirty="0">
                <a:latin typeface="Arial" panose="020B0604020202020204" pitchFamily="34" charset="0"/>
                <a:cs typeface="Arial" panose="020B0604020202020204" pitchFamily="34" charset="0"/>
              </a:rPr>
              <a:t>Ο χριστός όμως έκανε και πολλά άλλα θαύματα όπως την ανάσταση της κόρης του </a:t>
            </a:r>
            <a:r>
              <a:rPr lang="el-GR" dirty="0" err="1">
                <a:latin typeface="Arial" panose="020B0604020202020204" pitchFamily="34" charset="0"/>
                <a:cs typeface="Arial" panose="020B0604020202020204" pitchFamily="34" charset="0"/>
              </a:rPr>
              <a:t>Ιαείρου</a:t>
            </a:r>
            <a:r>
              <a:rPr lang="el-GR" dirty="0">
                <a:latin typeface="Arial" panose="020B0604020202020204" pitchFamily="34" charset="0"/>
                <a:cs typeface="Arial" panose="020B0604020202020204" pitchFamily="34" charset="0"/>
              </a:rPr>
              <a:t>, του τυφλού, του παράλυτου και πολλά ακόμη σύμφωνα με τα ευαγγέλια.</a:t>
            </a:r>
          </a:p>
        </p:txBody>
      </p:sp>
    </p:spTree>
    <p:extLst>
      <p:ext uri="{BB962C8B-B14F-4D97-AF65-F5344CB8AC3E}">
        <p14:creationId xmlns:p14="http://schemas.microsoft.com/office/powerpoint/2010/main" val="40238378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7067559-9768-4A79-A691-E98032ECB027}"/>
              </a:ext>
            </a:extLst>
          </p:cNvPr>
          <p:cNvPicPr>
            <a:picLocks noChangeAspect="1"/>
          </p:cNvPicPr>
          <p:nvPr/>
        </p:nvPicPr>
        <p:blipFill>
          <a:blip r:embed="rId3"/>
          <a:stretch>
            <a:fillRect/>
          </a:stretch>
        </p:blipFill>
        <p:spPr>
          <a:xfrm>
            <a:off x="106835" y="103837"/>
            <a:ext cx="5770181" cy="6650326"/>
          </a:xfrm>
          <a:prstGeom prst="rect">
            <a:avLst/>
          </a:prstGeom>
        </p:spPr>
      </p:pic>
      <p:pic>
        <p:nvPicPr>
          <p:cNvPr id="5" name="Εικόνα 4">
            <a:extLst>
              <a:ext uri="{FF2B5EF4-FFF2-40B4-BE49-F238E27FC236}">
                <a16:creationId xmlns:a16="http://schemas.microsoft.com/office/drawing/2014/main" id="{85764E06-F082-4C5A-A62A-F29F59C1659F}"/>
              </a:ext>
            </a:extLst>
          </p:cNvPr>
          <p:cNvPicPr>
            <a:picLocks noChangeAspect="1"/>
          </p:cNvPicPr>
          <p:nvPr/>
        </p:nvPicPr>
        <p:blipFill>
          <a:blip r:embed="rId4"/>
          <a:stretch>
            <a:fillRect/>
          </a:stretch>
        </p:blipFill>
        <p:spPr>
          <a:xfrm>
            <a:off x="6027938" y="87825"/>
            <a:ext cx="6057226" cy="6650325"/>
          </a:xfrm>
          <a:prstGeom prst="rect">
            <a:avLst/>
          </a:prstGeom>
        </p:spPr>
      </p:pic>
    </p:spTree>
    <p:extLst>
      <p:ext uri="{BB962C8B-B14F-4D97-AF65-F5344CB8AC3E}">
        <p14:creationId xmlns:p14="http://schemas.microsoft.com/office/powerpoint/2010/main" val="3391922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1CE19C0-3FE3-4EA0-BE9B-E1F1F06D9CBB}"/>
              </a:ext>
            </a:extLst>
          </p:cNvPr>
          <p:cNvPicPr>
            <a:picLocks noChangeAspect="1"/>
          </p:cNvPicPr>
          <p:nvPr/>
        </p:nvPicPr>
        <p:blipFill>
          <a:blip r:embed="rId3"/>
          <a:stretch>
            <a:fillRect/>
          </a:stretch>
        </p:blipFill>
        <p:spPr>
          <a:xfrm>
            <a:off x="142043" y="79900"/>
            <a:ext cx="6432493" cy="6684884"/>
          </a:xfrm>
          <a:prstGeom prst="rect">
            <a:avLst/>
          </a:prstGeom>
        </p:spPr>
      </p:pic>
      <p:sp>
        <p:nvSpPr>
          <p:cNvPr id="4" name="TextBox 3">
            <a:extLst>
              <a:ext uri="{FF2B5EF4-FFF2-40B4-BE49-F238E27FC236}">
                <a16:creationId xmlns:a16="http://schemas.microsoft.com/office/drawing/2014/main" id="{35270D9B-CB3C-4838-BFB8-04F7BE6FD561}"/>
              </a:ext>
            </a:extLst>
          </p:cNvPr>
          <p:cNvSpPr txBox="1"/>
          <p:nvPr/>
        </p:nvSpPr>
        <p:spPr>
          <a:xfrm>
            <a:off x="6574536" y="79901"/>
            <a:ext cx="43530869" cy="4801314"/>
          </a:xfrm>
          <a:prstGeom prst="rect">
            <a:avLst/>
          </a:prstGeom>
          <a:noFill/>
        </p:spPr>
        <p:txBody>
          <a:bodyPr wrap="square" rtlCol="0">
            <a:spAutoFit/>
          </a:bodyPr>
          <a:lstStyle/>
          <a:p>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Ο Ευαγγελισμός</a:t>
            </a:r>
          </a:p>
          <a:p>
            <a:r>
              <a:rPr lang="el-GR" dirty="0">
                <a:latin typeface="Arial" panose="020B0604020202020204" pitchFamily="34" charset="0"/>
                <a:cs typeface="Arial" panose="020B0604020202020204" pitchFamily="34" charset="0"/>
              </a:rPr>
              <a:t>Την ημέρα του Ευαγγελισμού ο </a:t>
            </a:r>
            <a:r>
              <a:rPr lang="el-GR" dirty="0" err="1">
                <a:latin typeface="Arial" panose="020B0604020202020204" pitchFamily="34" charset="0"/>
                <a:cs typeface="Arial" panose="020B0604020202020204" pitchFamily="34" charset="0"/>
              </a:rPr>
              <a:t>αρχάγγελλος</a:t>
            </a:r>
            <a:r>
              <a:rPr lang="el-GR" dirty="0">
                <a:latin typeface="Arial" panose="020B0604020202020204" pitchFamily="34" charset="0"/>
                <a:cs typeface="Arial" panose="020B0604020202020204" pitchFamily="34" charset="0"/>
              </a:rPr>
              <a:t> Γαβριήλ </a:t>
            </a:r>
          </a:p>
          <a:p>
            <a:r>
              <a:rPr lang="el-GR" dirty="0">
                <a:latin typeface="Arial" panose="020B0604020202020204" pitchFamily="34" charset="0"/>
                <a:cs typeface="Arial" panose="020B0604020202020204" pitchFamily="34" charset="0"/>
              </a:rPr>
              <a:t>εμφανίσθηκε ξαφνικά μπροστά στη Μαρία και της </a:t>
            </a:r>
          </a:p>
          <a:p>
            <a:r>
              <a:rPr lang="el-GR" dirty="0">
                <a:latin typeface="Arial" panose="020B0604020202020204" pitchFamily="34" charset="0"/>
                <a:cs typeface="Arial" panose="020B0604020202020204" pitchFamily="34" charset="0"/>
              </a:rPr>
              <a:t>απηύθυνε τον χαιρετισμό: «Χαίρε </a:t>
            </a:r>
            <a:r>
              <a:rPr lang="el-GR" dirty="0" err="1">
                <a:latin typeface="Arial" panose="020B0604020202020204" pitchFamily="34" charset="0"/>
                <a:cs typeface="Arial" panose="020B0604020202020204" pitchFamily="34" charset="0"/>
              </a:rPr>
              <a:t>κεχαριτωμένη</a:t>
            </a:r>
            <a:r>
              <a:rPr lang="el-GR" dirty="0">
                <a:latin typeface="Arial" panose="020B0604020202020204" pitchFamily="34" charset="0"/>
                <a:cs typeface="Arial" panose="020B0604020202020204" pitchFamily="34" charset="0"/>
              </a:rPr>
              <a:t>, ο </a:t>
            </a:r>
          </a:p>
          <a:p>
            <a:r>
              <a:rPr lang="el-GR" dirty="0">
                <a:latin typeface="Arial" panose="020B0604020202020204" pitchFamily="34" charset="0"/>
                <a:cs typeface="Arial" panose="020B0604020202020204" pitchFamily="34" charset="0"/>
              </a:rPr>
              <a:t>κύριος μετά σου». Η νεαρή γυναίκα ήταν λογικό να </a:t>
            </a:r>
          </a:p>
          <a:p>
            <a:r>
              <a:rPr lang="el-GR" dirty="0">
                <a:latin typeface="Arial" panose="020B0604020202020204" pitchFamily="34" charset="0"/>
                <a:cs typeface="Arial" panose="020B0604020202020204" pitchFamily="34" charset="0"/>
              </a:rPr>
              <a:t>πανικοβληθεί, αλλά ο αρχάγγελος την καθησύχασε: </a:t>
            </a:r>
          </a:p>
          <a:p>
            <a:r>
              <a:rPr lang="el-GR" dirty="0">
                <a:latin typeface="Arial" panose="020B0604020202020204" pitchFamily="34" charset="0"/>
                <a:cs typeface="Arial" panose="020B0604020202020204" pitchFamily="34" charset="0"/>
              </a:rPr>
              <a:t>«Μη </a:t>
            </a:r>
            <a:r>
              <a:rPr lang="el-GR" dirty="0" err="1">
                <a:latin typeface="Arial" panose="020B0604020202020204" pitchFamily="34" charset="0"/>
                <a:cs typeface="Arial" panose="020B0604020202020204" pitchFamily="34" charset="0"/>
              </a:rPr>
              <a:t>φοβού</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Μαριάμ</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εύρες</a:t>
            </a:r>
            <a:r>
              <a:rPr lang="el-GR" dirty="0">
                <a:latin typeface="Arial" panose="020B0604020202020204" pitchFamily="34" charset="0"/>
                <a:cs typeface="Arial" panose="020B0604020202020204" pitchFamily="34" charset="0"/>
              </a:rPr>
              <a:t> γαρ χάριν παρά τω Θεώ. </a:t>
            </a:r>
          </a:p>
          <a:p>
            <a:r>
              <a:rPr lang="el-GR" dirty="0">
                <a:latin typeface="Arial" panose="020B0604020202020204" pitchFamily="34" charset="0"/>
                <a:cs typeface="Arial" panose="020B0604020202020204" pitchFamily="34" charset="0"/>
              </a:rPr>
              <a:t>Και ιδού </a:t>
            </a:r>
            <a:r>
              <a:rPr lang="el-GR" dirty="0" err="1">
                <a:latin typeface="Arial" panose="020B0604020202020204" pitchFamily="34" charset="0"/>
                <a:cs typeface="Arial" panose="020B0604020202020204" pitchFamily="34" charset="0"/>
              </a:rPr>
              <a:t>συλλήψη</a:t>
            </a:r>
            <a:r>
              <a:rPr lang="el-GR" dirty="0">
                <a:latin typeface="Arial" panose="020B0604020202020204" pitchFamily="34" charset="0"/>
                <a:cs typeface="Arial" panose="020B0604020202020204" pitchFamily="34" charset="0"/>
              </a:rPr>
              <a:t> εν </a:t>
            </a:r>
            <a:r>
              <a:rPr lang="el-GR" dirty="0" err="1">
                <a:latin typeface="Arial" panose="020B0604020202020204" pitchFamily="34" charset="0"/>
                <a:cs typeface="Arial" panose="020B0604020202020204" pitchFamily="34" charset="0"/>
              </a:rPr>
              <a:t>γαστρί</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τέξη</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υιόν</a:t>
            </a:r>
            <a:r>
              <a:rPr lang="el-GR" dirty="0">
                <a:latin typeface="Arial" panose="020B0604020202020204" pitchFamily="34" charset="0"/>
                <a:cs typeface="Arial" panose="020B0604020202020204" pitchFamily="34" charset="0"/>
              </a:rPr>
              <a:t> και καλέσεις</a:t>
            </a:r>
          </a:p>
          <a:p>
            <a:r>
              <a:rPr lang="el-GR" dirty="0">
                <a:latin typeface="Arial" panose="020B0604020202020204" pitchFamily="34" charset="0"/>
                <a:cs typeface="Arial" panose="020B0604020202020204" pitchFamily="34" charset="0"/>
              </a:rPr>
              <a:t> το όνομα αυτού </a:t>
            </a:r>
            <a:r>
              <a:rPr lang="el-GR" dirty="0" err="1">
                <a:latin typeface="Arial" panose="020B0604020202020204" pitchFamily="34" charset="0"/>
                <a:cs typeface="Arial" panose="020B0604020202020204" pitchFamily="34" charset="0"/>
              </a:rPr>
              <a:t>Ιησούν</a:t>
            </a:r>
            <a:r>
              <a:rPr lang="el-GR" dirty="0">
                <a:latin typeface="Arial" panose="020B0604020202020204" pitchFamily="34" charset="0"/>
                <a:cs typeface="Arial" panose="020B0604020202020204" pitchFamily="34" charset="0"/>
              </a:rPr>
              <a:t>». Μόλις συνήλθε από την </a:t>
            </a:r>
          </a:p>
          <a:p>
            <a:r>
              <a:rPr lang="el-GR" dirty="0">
                <a:latin typeface="Arial" panose="020B0604020202020204" pitchFamily="34" charset="0"/>
                <a:cs typeface="Arial" panose="020B0604020202020204" pitchFamily="34" charset="0"/>
              </a:rPr>
              <a:t>ταραχή, η Μαρία γεμάτη απορία ρώτησε τον </a:t>
            </a:r>
          </a:p>
          <a:p>
            <a:r>
              <a:rPr lang="el-GR" dirty="0">
                <a:latin typeface="Arial" panose="020B0604020202020204" pitchFamily="34" charset="0"/>
                <a:cs typeface="Arial" panose="020B0604020202020204" pitchFamily="34" charset="0"/>
              </a:rPr>
              <a:t>αρχάγγελο πώς θα συλλάβει, αφού δεν γνωρίζει τον </a:t>
            </a:r>
          </a:p>
          <a:p>
            <a:r>
              <a:rPr lang="el-GR" dirty="0">
                <a:latin typeface="Arial" panose="020B0604020202020204" pitchFamily="34" charset="0"/>
                <a:cs typeface="Arial" panose="020B0604020202020204" pitchFamily="34" charset="0"/>
              </a:rPr>
              <a:t>άνδρα. Ο Γαβριήλ της αποκρίθηκε ότι το Άγιο Πνεύμα </a:t>
            </a:r>
          </a:p>
          <a:p>
            <a:r>
              <a:rPr lang="el-GR" dirty="0">
                <a:latin typeface="Arial" panose="020B0604020202020204" pitchFamily="34" charset="0"/>
                <a:cs typeface="Arial" panose="020B0604020202020204" pitchFamily="34" charset="0"/>
              </a:rPr>
              <a:t>θα την καλύψει σαν σύννεφο και θα ενεργήσει αφανώς</a:t>
            </a:r>
          </a:p>
          <a:p>
            <a:r>
              <a:rPr lang="el-GR" dirty="0">
                <a:latin typeface="Arial" panose="020B0604020202020204" pitchFamily="34" charset="0"/>
                <a:cs typeface="Arial" panose="020B0604020202020204" pitchFamily="34" charset="0"/>
              </a:rPr>
              <a:t> και μυστηριωδώς τη σύλληψη του Υιού του Θεού. Και</a:t>
            </a:r>
          </a:p>
          <a:p>
            <a:r>
              <a:rPr lang="el-GR" dirty="0">
                <a:latin typeface="Arial" panose="020B0604020202020204" pitchFamily="34" charset="0"/>
                <a:cs typeface="Arial" panose="020B0604020202020204" pitchFamily="34" charset="0"/>
              </a:rPr>
              <a:t> για να γίνει πιο πιστευτός επικαλέστηκε τη θαυμαστή </a:t>
            </a:r>
          </a:p>
          <a:p>
            <a:r>
              <a:rPr lang="el-GR" dirty="0">
                <a:latin typeface="Arial" panose="020B0604020202020204" pitchFamily="34" charset="0"/>
                <a:cs typeface="Arial" panose="020B0604020202020204" pitchFamily="34" charset="0"/>
              </a:rPr>
              <a:t>σύλληψη του Ιωάννου του Προδρόμου από την </a:t>
            </a:r>
          </a:p>
          <a:p>
            <a:r>
              <a:rPr lang="el-GR" dirty="0">
                <a:latin typeface="Arial" panose="020B0604020202020204" pitchFamily="34" charset="0"/>
                <a:cs typeface="Arial" panose="020B0604020202020204" pitchFamily="34" charset="0"/>
              </a:rPr>
              <a:t>Ελισάβετ. Η Μαρία πείστηκε από τα λόγια του Γαβριήλ.</a:t>
            </a:r>
          </a:p>
        </p:txBody>
      </p:sp>
    </p:spTree>
    <p:extLst>
      <p:ext uri="{BB962C8B-B14F-4D97-AF65-F5344CB8AC3E}">
        <p14:creationId xmlns:p14="http://schemas.microsoft.com/office/powerpoint/2010/main" val="1856116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F2CF6D6-6B60-4173-AC82-9975F87A654A}"/>
              </a:ext>
            </a:extLst>
          </p:cNvPr>
          <p:cNvPicPr>
            <a:picLocks noChangeAspect="1"/>
          </p:cNvPicPr>
          <p:nvPr/>
        </p:nvPicPr>
        <p:blipFill>
          <a:blip r:embed="rId3"/>
          <a:stretch>
            <a:fillRect/>
          </a:stretch>
        </p:blipFill>
        <p:spPr>
          <a:xfrm>
            <a:off x="79899" y="429"/>
            <a:ext cx="6551720" cy="6790988"/>
          </a:xfrm>
          <a:prstGeom prst="rect">
            <a:avLst/>
          </a:prstGeom>
        </p:spPr>
      </p:pic>
      <p:sp>
        <p:nvSpPr>
          <p:cNvPr id="5" name="TextBox 4">
            <a:extLst>
              <a:ext uri="{FF2B5EF4-FFF2-40B4-BE49-F238E27FC236}">
                <a16:creationId xmlns:a16="http://schemas.microsoft.com/office/drawing/2014/main" id="{8CFD6207-6169-4659-BD86-B57A37431FC2}"/>
              </a:ext>
            </a:extLst>
          </p:cNvPr>
          <p:cNvSpPr txBox="1"/>
          <p:nvPr/>
        </p:nvSpPr>
        <p:spPr>
          <a:xfrm>
            <a:off x="6569475" y="0"/>
            <a:ext cx="5542626" cy="3416320"/>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γέννηση</a:t>
            </a:r>
          </a:p>
          <a:p>
            <a:r>
              <a:rPr lang="el-GR" dirty="0">
                <a:latin typeface="Arial" panose="020B0604020202020204" pitchFamily="34" charset="0"/>
                <a:cs typeface="Arial" panose="020B0604020202020204" pitchFamily="34" charset="0"/>
              </a:rPr>
              <a:t>Ο Ιησούς Χριστός γεννήθηκε με υπερφυσικό τρόπο από την Παρθένο Μαρία σ’ ένα σπήλαιο της Βηθλεέμ, μεταξύ 7 και 4 π.Χ., σύμφωνα με διάφορους επιστημονικούς υπολογισμούς. Εκείνη την εποχή, βασιλιάς της Ιουδαίας ήταν ο Ηρώδης ο Μέγας, ηγεμόνας της Συρίας ο </a:t>
            </a:r>
            <a:r>
              <a:rPr lang="el-GR" dirty="0" err="1">
                <a:latin typeface="Arial" panose="020B0604020202020204" pitchFamily="34" charset="0"/>
                <a:cs typeface="Arial" panose="020B0604020202020204" pitchFamily="34" charset="0"/>
              </a:rPr>
              <a:t>Κυρήνιος</a:t>
            </a:r>
            <a:r>
              <a:rPr lang="el-GR" dirty="0">
                <a:latin typeface="Arial" panose="020B0604020202020204" pitchFamily="34" charset="0"/>
                <a:cs typeface="Arial" panose="020B0604020202020204" pitchFamily="34" charset="0"/>
              </a:rPr>
              <a:t> και αυτοκράτορας της Ρώμης ο </a:t>
            </a:r>
            <a:r>
              <a:rPr lang="el-GR" dirty="0" err="1">
                <a:latin typeface="Arial" panose="020B0604020202020204" pitchFamily="34" charset="0"/>
                <a:cs typeface="Arial" panose="020B0604020202020204" pitchFamily="34" charset="0"/>
              </a:rPr>
              <a:t>Οκταβιανός</a:t>
            </a:r>
            <a:r>
              <a:rPr lang="el-GR" dirty="0">
                <a:latin typeface="Arial" panose="020B0604020202020204" pitchFamily="34" charset="0"/>
                <a:cs typeface="Arial" panose="020B0604020202020204" pitchFamily="34" charset="0"/>
              </a:rPr>
              <a:t> Αύγουστος, ο οποίος είχε διατάξει απογραφή πληθυσμού των υπηκόων του. Γι’ αυτό και ο Ιωσήφ πήρε την </a:t>
            </a:r>
            <a:r>
              <a:rPr lang="el-GR" dirty="0" err="1">
                <a:latin typeface="Arial" panose="020B0604020202020204" pitchFamily="34" charset="0"/>
                <a:cs typeface="Arial" panose="020B0604020202020204" pitchFamily="34" charset="0"/>
              </a:rPr>
              <a:t>ετοιμογέννητη</a:t>
            </a:r>
            <a:r>
              <a:rPr lang="el-GR" dirty="0">
                <a:latin typeface="Arial" panose="020B0604020202020204" pitchFamily="34" charset="0"/>
                <a:cs typeface="Arial" panose="020B0604020202020204" pitchFamily="34" charset="0"/>
              </a:rPr>
              <a:t> Μαρία και μετέβησαν στη Βηθλεέμ από τη Ναζαρέτ, όπου διέμεναν</a:t>
            </a:r>
            <a:r>
              <a:rPr lang="el-GR" dirty="0"/>
              <a:t>.</a:t>
            </a:r>
          </a:p>
        </p:txBody>
      </p:sp>
    </p:spTree>
    <p:extLst>
      <p:ext uri="{BB962C8B-B14F-4D97-AF65-F5344CB8AC3E}">
        <p14:creationId xmlns:p14="http://schemas.microsoft.com/office/powerpoint/2010/main" val="34649799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084ABFC-1691-43F0-85A3-D3B386DABD8E}"/>
              </a:ext>
            </a:extLst>
          </p:cNvPr>
          <p:cNvPicPr>
            <a:picLocks noChangeAspect="1"/>
          </p:cNvPicPr>
          <p:nvPr/>
        </p:nvPicPr>
        <p:blipFill>
          <a:blip r:embed="rId3"/>
          <a:stretch>
            <a:fillRect/>
          </a:stretch>
        </p:blipFill>
        <p:spPr>
          <a:xfrm>
            <a:off x="100188" y="0"/>
            <a:ext cx="6558064" cy="6764784"/>
          </a:xfrm>
          <a:prstGeom prst="rect">
            <a:avLst/>
          </a:prstGeom>
        </p:spPr>
      </p:pic>
      <p:sp>
        <p:nvSpPr>
          <p:cNvPr id="5" name="TextBox 4">
            <a:extLst>
              <a:ext uri="{FF2B5EF4-FFF2-40B4-BE49-F238E27FC236}">
                <a16:creationId xmlns:a16="http://schemas.microsoft.com/office/drawing/2014/main" id="{FA270911-2135-4C41-8956-B5F429513C56}"/>
              </a:ext>
            </a:extLst>
          </p:cNvPr>
          <p:cNvSpPr txBox="1"/>
          <p:nvPr/>
        </p:nvSpPr>
        <p:spPr>
          <a:xfrm>
            <a:off x="6658252" y="0"/>
            <a:ext cx="5533748" cy="5078313"/>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Δωδεκάχρονος Ιησούς</a:t>
            </a:r>
          </a:p>
          <a:p>
            <a:r>
              <a:rPr lang="el-GR" dirty="0">
                <a:latin typeface="Arial" panose="020B0604020202020204" pitchFamily="34" charset="0"/>
                <a:cs typeface="Arial" panose="020B0604020202020204" pitchFamily="34" charset="0"/>
              </a:rPr>
              <a:t>Όταν ο Ιησούς ήταν 12 χρονών, πήγε μαζί με τον Ιωσήφ, την Μαρία και μια ομάδα ανθρώπων σε έναν εορτασμό στην Ιερουσαλήμ. Ήταν εκεί για αρκετές ημέρες.</a:t>
            </a:r>
          </a:p>
          <a:p>
            <a:r>
              <a:rPr lang="el-GR" dirty="0">
                <a:latin typeface="Arial" panose="020B0604020202020204" pitchFamily="34" charset="0"/>
                <a:cs typeface="Arial" panose="020B0604020202020204" pitchFamily="34" charset="0"/>
              </a:rPr>
              <a:t>Όταν ο Ιωσήφ και η Μαρία γύριζαν σπίτι, νόμιζαν ότι ο Ιησούς περπατούσε πίσω προς την Ναζαρέτ με τους φίλους Του. Αλλά ο Ιησούς είχε μείνει στην Ιερουσαλήμ.</a:t>
            </a:r>
          </a:p>
          <a:p>
            <a:r>
              <a:rPr lang="el-GR" dirty="0">
                <a:latin typeface="Arial" panose="020B0604020202020204" pitchFamily="34" charset="0"/>
                <a:cs typeface="Arial" panose="020B0604020202020204" pitchFamily="34" charset="0"/>
              </a:rPr>
              <a:t>Όταν ο Ιωσήφ και η Μαρία έψαξαν τον Ιησού, δεν μπόρεσαν να Τον βρουν. Κανείς από την ομάδα τους δεν Τον είχε δει. Ο Ιωσήφ και η Μαρία επέστρεψαν στην Ιερουσαλήμ. Έψαχναν τον Ιησού επί τρεις ημέρες. Ήταν πολύ λυπημένοι.</a:t>
            </a:r>
          </a:p>
          <a:p>
            <a:r>
              <a:rPr lang="el-GR" dirty="0">
                <a:latin typeface="Arial" panose="020B0604020202020204" pitchFamily="34" charset="0"/>
                <a:cs typeface="Arial" panose="020B0604020202020204" pitchFamily="34" charset="0"/>
              </a:rPr>
              <a:t>Τελικά βρήκαν τον Ιησού στον ναό να μιλάει με μερικούς διδασκάλους. Απαντούσε στις ερωτήσεις τους. Οι διδάσκαλοι εξεπλάγησαν με το πόσα ήξερε ο Ιησούς.</a:t>
            </a:r>
          </a:p>
        </p:txBody>
      </p:sp>
    </p:spTree>
    <p:extLst>
      <p:ext uri="{BB962C8B-B14F-4D97-AF65-F5344CB8AC3E}">
        <p14:creationId xmlns:p14="http://schemas.microsoft.com/office/powerpoint/2010/main" val="3265756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03E8A82-398B-4348-88E5-4925637D45E8}"/>
              </a:ext>
            </a:extLst>
          </p:cNvPr>
          <p:cNvPicPr>
            <a:picLocks noChangeAspect="1"/>
          </p:cNvPicPr>
          <p:nvPr/>
        </p:nvPicPr>
        <p:blipFill>
          <a:blip r:embed="rId3"/>
          <a:stretch>
            <a:fillRect/>
          </a:stretch>
        </p:blipFill>
        <p:spPr>
          <a:xfrm>
            <a:off x="62144" y="79898"/>
            <a:ext cx="6632027" cy="6778101"/>
          </a:xfrm>
          <a:prstGeom prst="rect">
            <a:avLst/>
          </a:prstGeom>
        </p:spPr>
      </p:pic>
      <p:sp>
        <p:nvSpPr>
          <p:cNvPr id="5" name="TextBox 4">
            <a:extLst>
              <a:ext uri="{FF2B5EF4-FFF2-40B4-BE49-F238E27FC236}">
                <a16:creationId xmlns:a16="http://schemas.microsoft.com/office/drawing/2014/main" id="{15942B49-DB63-4972-8B72-6DABF88F4E84}"/>
              </a:ext>
            </a:extLst>
          </p:cNvPr>
          <p:cNvSpPr txBox="1"/>
          <p:nvPr/>
        </p:nvSpPr>
        <p:spPr>
          <a:xfrm>
            <a:off x="6809173" y="79898"/>
            <a:ext cx="5060271" cy="5621643"/>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rPr>
              <a:t>Η βάπτιση του Χριστού</a:t>
            </a:r>
          </a:p>
          <a:p>
            <a:r>
              <a:rPr lang="el-GR" dirty="0"/>
              <a:t>Όταν ήρθε ο καιρός για να ξεκινήσει ο Χριστός µας το </a:t>
            </a:r>
            <a:r>
              <a:rPr lang="el-GR" dirty="0" err="1"/>
              <a:t>κοσµοσωτήριο</a:t>
            </a:r>
            <a:r>
              <a:rPr lang="el-GR" dirty="0"/>
              <a:t> έργο Του, ήταν τριάντα ετών. Μέχρι τότε ο Ιησούς ζούσε µ</a:t>
            </a:r>
            <a:r>
              <a:rPr lang="el-GR" dirty="0" err="1"/>
              <a:t>αζί</a:t>
            </a:r>
            <a:r>
              <a:rPr lang="el-GR" dirty="0"/>
              <a:t> µε τη µ</a:t>
            </a:r>
            <a:r>
              <a:rPr lang="el-GR" dirty="0" err="1"/>
              <a:t>ητέρα</a:t>
            </a:r>
            <a:r>
              <a:rPr lang="el-GR" dirty="0"/>
              <a:t> Του, και την οικογένεια του </a:t>
            </a:r>
            <a:r>
              <a:rPr lang="el-GR" dirty="0" err="1"/>
              <a:t>Ιωσήφ.Μια</a:t>
            </a:r>
            <a:r>
              <a:rPr lang="el-GR" dirty="0"/>
              <a:t> μέρα ο Ιησούς έφτασε στον Ιορδάνη ποταμό όπου ο Ιωάννης ο Βαπτιστής μίλαγε στο πλήθος για τον θεό και την αγάπη του, ξεχώρισε τον ίδιο τον Χριστό. Δεν Τον είχε δει ποτέ του έως τη </a:t>
            </a:r>
            <a:r>
              <a:rPr lang="el-GR" dirty="0" err="1"/>
              <a:t>στιγµή</a:t>
            </a:r>
            <a:r>
              <a:rPr lang="el-GR" dirty="0"/>
              <a:t> εκείνη, </a:t>
            </a:r>
            <a:r>
              <a:rPr lang="el-GR" dirty="0" err="1"/>
              <a:t>όµως</a:t>
            </a:r>
            <a:r>
              <a:rPr lang="el-GR" dirty="0"/>
              <a:t> ο Θεός πληροφόρησε την καρδιά του για το ποιος ήταν αυτός που ερχόταν να βαπτιστεί. Ο Ιωάννης µε δέος αντίκρισε Αυτόν που αιώνες τώρα </a:t>
            </a:r>
            <a:r>
              <a:rPr lang="el-GR" dirty="0" err="1"/>
              <a:t>περίµενε</a:t>
            </a:r>
            <a:r>
              <a:rPr lang="el-GR" dirty="0"/>
              <a:t> το </a:t>
            </a:r>
            <a:r>
              <a:rPr lang="el-GR" dirty="0" err="1"/>
              <a:t>ταλαιπωρηµένο</a:t>
            </a:r>
            <a:r>
              <a:rPr lang="el-GR" dirty="0"/>
              <a:t> ανθρώπινο γένος κι όταν ο Χριστός έφτασε µ</a:t>
            </a:r>
            <a:r>
              <a:rPr lang="el-GR" dirty="0" err="1"/>
              <a:t>προστά</a:t>
            </a:r>
            <a:r>
              <a:rPr lang="el-GR" dirty="0"/>
              <a:t> του ζητώντας του να Τον βαπτίσει εκείνος αρνήθηκε: “Εγώ έχω ανάγκη να βαπτιστώ από σένα κι εσύ έρχεσαι σ’ </a:t>
            </a:r>
            <a:r>
              <a:rPr lang="el-GR" dirty="0" err="1"/>
              <a:t>εµένα</a:t>
            </a:r>
            <a:r>
              <a:rPr lang="el-GR" dirty="0"/>
              <a:t>”; “Ας τα </a:t>
            </a:r>
            <a:r>
              <a:rPr lang="el-GR" dirty="0" err="1"/>
              <a:t>αφήσουµε</a:t>
            </a:r>
            <a:r>
              <a:rPr lang="el-GR" dirty="0"/>
              <a:t> αυτά τώρα -του απάντησε ο Ιησούς- γιατί πρέπει να </a:t>
            </a:r>
            <a:r>
              <a:rPr lang="el-GR" dirty="0" err="1"/>
              <a:t>εκπληρώσουµε</a:t>
            </a:r>
            <a:r>
              <a:rPr lang="el-GR" dirty="0"/>
              <a:t> και οι δυο µας ακριβώς το σχέδιο του Θεού”.</a:t>
            </a:r>
          </a:p>
        </p:txBody>
      </p:sp>
    </p:spTree>
    <p:extLst>
      <p:ext uri="{BB962C8B-B14F-4D97-AF65-F5344CB8AC3E}">
        <p14:creationId xmlns:p14="http://schemas.microsoft.com/office/powerpoint/2010/main" val="9581394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25FA189-FCBF-47DF-AD1E-06327BDEA9DC}"/>
              </a:ext>
            </a:extLst>
          </p:cNvPr>
          <p:cNvPicPr>
            <a:picLocks noChangeAspect="1"/>
          </p:cNvPicPr>
          <p:nvPr/>
        </p:nvPicPr>
        <p:blipFill>
          <a:blip r:embed="rId3"/>
          <a:stretch>
            <a:fillRect/>
          </a:stretch>
        </p:blipFill>
        <p:spPr>
          <a:xfrm>
            <a:off x="84081" y="113190"/>
            <a:ext cx="6645194" cy="6631619"/>
          </a:xfrm>
          <a:prstGeom prst="rect">
            <a:avLst/>
          </a:prstGeom>
        </p:spPr>
      </p:pic>
      <p:sp>
        <p:nvSpPr>
          <p:cNvPr id="5" name="TextBox 4">
            <a:extLst>
              <a:ext uri="{FF2B5EF4-FFF2-40B4-BE49-F238E27FC236}">
                <a16:creationId xmlns:a16="http://schemas.microsoft.com/office/drawing/2014/main" id="{03271E8F-941D-413F-9CE3-2CA502F8E391}"/>
              </a:ext>
            </a:extLst>
          </p:cNvPr>
          <p:cNvSpPr txBox="1"/>
          <p:nvPr/>
        </p:nvSpPr>
        <p:spPr>
          <a:xfrm>
            <a:off x="6835805" y="0"/>
            <a:ext cx="5272113" cy="6463308"/>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Δώδεκα Απόστολοι</a:t>
            </a:r>
          </a:p>
          <a:p>
            <a:r>
              <a:rPr lang="el-GR" dirty="0">
                <a:latin typeface="Arial" panose="020B0604020202020204" pitchFamily="34" charset="0"/>
                <a:cs typeface="Arial" panose="020B0604020202020204" pitchFamily="34" charset="0"/>
              </a:rPr>
              <a:t>Κατόπιν διάλεξε ως συνεργάτες του δώδεκα μαθητές, τους οποίους ονόμασε αποστόλους. Με τους απλοϊκούς αυτούς ανθρώπους, οι περισσότεροι από τους οποίους ήταν ψαράδες, άρχισε το θείο έργο του.</a:t>
            </a:r>
          </a:p>
          <a:p>
            <a:r>
              <a:rPr lang="el-GR" dirty="0">
                <a:latin typeface="Arial" panose="020B0604020202020204" pitchFamily="34" charset="0"/>
                <a:cs typeface="Arial" panose="020B0604020202020204" pitchFamily="34" charset="0"/>
              </a:rPr>
              <a:t>Οι Δώδεκα Απόστολοι, απλοί άνθρωποι, άσημοι και, κατά </a:t>
            </a:r>
            <a:r>
              <a:rPr lang="el-GR" dirty="0" err="1">
                <a:latin typeface="Arial" panose="020B0604020202020204" pitchFamily="34" charset="0"/>
                <a:cs typeface="Arial" panose="020B0604020202020204" pitchFamily="34" charset="0"/>
              </a:rPr>
              <a:t>κόσμον</a:t>
            </a:r>
            <a:r>
              <a:rPr lang="el-GR" dirty="0">
                <a:latin typeface="Arial" panose="020B0604020202020204" pitchFamily="34" charset="0"/>
                <a:cs typeface="Arial" panose="020B0604020202020204" pitchFamily="34" charset="0"/>
              </a:rPr>
              <a:t>, χωρίς ιδιαίτερα προσόντα, χάρη στη βοήθεια του Θεού και τη φώτιση που έλαβαν από το Άγιο Πνεύμα κατά την Πεντηκοστή, έφεραν εις πέρας την τιμητική αποστολή τους. Αυτοί που ήταν μέχρι πριν αγράμματοι, με τη χάρη και τον φωτισμό του Αγίου Πνεύματος, κατάφεραν να ανατρέψουν το κατεστημένο αιώνων, να φωτίσουν τη σκοτισμένη </a:t>
            </a:r>
            <a:r>
              <a:rPr lang="el-GR" dirty="0" err="1">
                <a:latin typeface="Arial" panose="020B0604020202020204" pitchFamily="34" charset="0"/>
                <a:cs typeface="Arial" panose="020B0604020202020204" pitchFamily="34" charset="0"/>
              </a:rPr>
              <a:t>ανθρωπότ</a:t>
            </a:r>
            <a:r>
              <a:rPr lang="el-GR" dirty="0">
                <a:latin typeface="Arial" panose="020B0604020202020204" pitchFamily="34" charset="0"/>
                <a:cs typeface="Arial" panose="020B0604020202020204" pitchFamily="34" charset="0"/>
              </a:rPr>
              <a:t> Εκτός από τους φανερούς συνεργάτες του υπήρχαν κι άλλοι μαθητές του Ιησού που ήταν κρυφοί, όπως ο Νικόδημος, Ιουδαίος άρχοντας και ο Ιωσήφ, βουλευτής από την </a:t>
            </a:r>
            <a:r>
              <a:rPr lang="el-GR" dirty="0" err="1">
                <a:latin typeface="Arial" panose="020B0604020202020204" pitchFamily="34" charset="0"/>
                <a:cs typeface="Arial" panose="020B0604020202020204" pitchFamily="34" charset="0"/>
              </a:rPr>
              <a:t>Αριμαθαία</a:t>
            </a:r>
            <a:r>
              <a:rPr lang="el-GR" dirty="0">
                <a:latin typeface="Arial" panose="020B0604020202020204" pitchFamily="34" charset="0"/>
                <a:cs typeface="Arial" panose="020B0604020202020204" pitchFamily="34" charset="0"/>
              </a:rPr>
              <a:t>. Τον ακολουθούσαν επίσης και πολλές γυναίκες, αφοσιωμένες μαθήτριές του, όπως η Μάρθα, συγγενής της Θεοτόκου, η Μαρία η Μαγδαληνή, η Σαλώμη, η Μάρθα και η Μαρία, αδελφές του Λαζάρου.</a:t>
            </a:r>
          </a:p>
        </p:txBody>
      </p:sp>
    </p:spTree>
    <p:extLst>
      <p:ext uri="{BB962C8B-B14F-4D97-AF65-F5344CB8AC3E}">
        <p14:creationId xmlns:p14="http://schemas.microsoft.com/office/powerpoint/2010/main" val="1175834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341DAF6-86EC-4047-AB77-FCC20A9C0459}"/>
              </a:ext>
            </a:extLst>
          </p:cNvPr>
          <p:cNvPicPr>
            <a:picLocks noChangeAspect="1"/>
          </p:cNvPicPr>
          <p:nvPr/>
        </p:nvPicPr>
        <p:blipFill>
          <a:blip r:embed="rId3"/>
          <a:stretch>
            <a:fillRect/>
          </a:stretch>
        </p:blipFill>
        <p:spPr>
          <a:xfrm>
            <a:off x="70960" y="79898"/>
            <a:ext cx="6320961" cy="6693763"/>
          </a:xfrm>
          <a:prstGeom prst="rect">
            <a:avLst/>
          </a:prstGeom>
        </p:spPr>
      </p:pic>
      <p:sp>
        <p:nvSpPr>
          <p:cNvPr id="5" name="TextBox 4">
            <a:extLst>
              <a:ext uri="{FF2B5EF4-FFF2-40B4-BE49-F238E27FC236}">
                <a16:creationId xmlns:a16="http://schemas.microsoft.com/office/drawing/2014/main" id="{300DD83F-C940-43D8-A9C1-C6E7B3DE8F3B}"/>
              </a:ext>
            </a:extLst>
          </p:cNvPr>
          <p:cNvSpPr txBox="1"/>
          <p:nvPr/>
        </p:nvSpPr>
        <p:spPr>
          <a:xfrm>
            <a:off x="6516210" y="0"/>
            <a:ext cx="5604830" cy="6740307"/>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Αρχικά, οι Δώδεκα Απόστολοι ήταν οι εξής:</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Πέτρος († 29 Ιουνίου)</a:t>
            </a:r>
          </a:p>
          <a:p>
            <a:r>
              <a:rPr lang="el-GR" dirty="0">
                <a:latin typeface="Arial" panose="020B0604020202020204" pitchFamily="34" charset="0"/>
                <a:cs typeface="Arial" panose="020B0604020202020204" pitchFamily="34" charset="0"/>
              </a:rPr>
              <a:t>• Ανδρέας († 30 Νοεμβρίου)</a:t>
            </a:r>
          </a:p>
          <a:p>
            <a:r>
              <a:rPr lang="el-GR" dirty="0">
                <a:latin typeface="Arial" panose="020B0604020202020204" pitchFamily="34" charset="0"/>
                <a:cs typeface="Arial" panose="020B0604020202020204" pitchFamily="34" charset="0"/>
              </a:rPr>
              <a:t>• Ιάκωβος του Ζεβεδαίου († 30 Απριλίου)</a:t>
            </a:r>
          </a:p>
          <a:p>
            <a:r>
              <a:rPr lang="el-GR" dirty="0">
                <a:latin typeface="Arial" panose="020B0604020202020204" pitchFamily="34" charset="0"/>
                <a:cs typeface="Arial" panose="020B0604020202020204" pitchFamily="34" charset="0"/>
              </a:rPr>
              <a:t>• Ιάκωβος του </a:t>
            </a:r>
            <a:r>
              <a:rPr lang="el-GR" dirty="0" err="1">
                <a:latin typeface="Arial" panose="020B0604020202020204" pitchFamily="34" charset="0"/>
                <a:cs typeface="Arial" panose="020B0604020202020204" pitchFamily="34" charset="0"/>
              </a:rPr>
              <a:t>Αλφαίου</a:t>
            </a:r>
            <a:r>
              <a:rPr lang="el-GR" dirty="0">
                <a:latin typeface="Arial" panose="020B0604020202020204" pitchFamily="34" charset="0"/>
                <a:cs typeface="Arial" panose="020B0604020202020204" pitchFamily="34" charset="0"/>
              </a:rPr>
              <a:t> († 9 Οκτωβρίου)</a:t>
            </a:r>
          </a:p>
          <a:p>
            <a:r>
              <a:rPr lang="el-GR" dirty="0">
                <a:latin typeface="Arial" panose="020B0604020202020204" pitchFamily="34" charset="0"/>
                <a:cs typeface="Arial" panose="020B0604020202020204" pitchFamily="34" charset="0"/>
              </a:rPr>
              <a:t>• Ευαγγελιστής Ιωάννης († 26 Σεπτεμβρίου)</a:t>
            </a:r>
          </a:p>
          <a:p>
            <a:r>
              <a:rPr lang="el-GR" dirty="0">
                <a:latin typeface="Arial" panose="020B0604020202020204" pitchFamily="34" charset="0"/>
                <a:cs typeface="Arial" panose="020B0604020202020204" pitchFamily="34" charset="0"/>
              </a:rPr>
              <a:t>• Φίλιππος († 14 Νοεμβρίου)</a:t>
            </a:r>
          </a:p>
          <a:p>
            <a:r>
              <a:rPr lang="el-GR" dirty="0">
                <a:latin typeface="Arial" panose="020B0604020202020204" pitchFamily="34" charset="0"/>
                <a:cs typeface="Arial" panose="020B0604020202020204" pitchFamily="34" charset="0"/>
              </a:rPr>
              <a:t>• Βαρθολομαίος († 11 Ιουνίου)</a:t>
            </a:r>
          </a:p>
          <a:p>
            <a:r>
              <a:rPr lang="el-GR" dirty="0">
                <a:latin typeface="Arial" panose="020B0604020202020204" pitchFamily="34" charset="0"/>
                <a:cs typeface="Arial" panose="020B0604020202020204" pitchFamily="34" charset="0"/>
              </a:rPr>
              <a:t>• Θωμάς († 6 Οκτωβρίου)</a:t>
            </a:r>
          </a:p>
          <a:p>
            <a:r>
              <a:rPr lang="el-GR" dirty="0">
                <a:latin typeface="Arial" panose="020B0604020202020204" pitchFamily="34" charset="0"/>
                <a:cs typeface="Arial" panose="020B0604020202020204" pitchFamily="34" charset="0"/>
              </a:rPr>
              <a:t>• Ευαγγελιστής Ματθαίος († 16 Νοεμβρίου)</a:t>
            </a:r>
          </a:p>
          <a:p>
            <a:r>
              <a:rPr lang="el-GR" dirty="0">
                <a:latin typeface="Arial" panose="020B0604020202020204" pitchFamily="34" charset="0"/>
                <a:cs typeface="Arial" panose="020B0604020202020204" pitchFamily="34" charset="0"/>
              </a:rPr>
              <a:t>• Ιούδας ή Θαδδαίος († 19 Ιουνίου)</a:t>
            </a:r>
          </a:p>
          <a:p>
            <a:r>
              <a:rPr lang="el-GR" dirty="0">
                <a:latin typeface="Arial" panose="020B0604020202020204" pitchFamily="34" charset="0"/>
                <a:cs typeface="Arial" panose="020B0604020202020204" pitchFamily="34" charset="0"/>
              </a:rPr>
              <a:t>• Ιούδας ο Ισκαριώτης</a:t>
            </a:r>
          </a:p>
          <a:p>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Σίμων</a:t>
            </a:r>
            <a:r>
              <a:rPr lang="el-GR" dirty="0">
                <a:latin typeface="Arial" panose="020B0604020202020204" pitchFamily="34" charset="0"/>
                <a:cs typeface="Arial" panose="020B0604020202020204" pitchFamily="34" charset="0"/>
              </a:rPr>
              <a:t> ο Ζηλωτής († 10 Μαΐου)</a:t>
            </a:r>
          </a:p>
          <a:p>
            <a:r>
              <a:rPr lang="el-GR" dirty="0">
                <a:latin typeface="Arial" panose="020B0604020202020204" pitchFamily="34" charset="0"/>
                <a:cs typeface="Arial" panose="020B0604020202020204" pitchFamily="34" charset="0"/>
              </a:rPr>
              <a:t>Μετά την προδοσία του Ιούδα του Ισκαριώτη και την αυτοκτονία του, ο Ματθίας († 9 Αυγούστου) συμπλήρωσε τη δωδεκάδα των Αποστόλων.</a:t>
            </a:r>
          </a:p>
          <a:p>
            <a:r>
              <a:rPr lang="el-GR" dirty="0">
                <a:latin typeface="Arial" panose="020B0604020202020204" pitchFamily="34" charset="0"/>
                <a:cs typeface="Arial" panose="020B0604020202020204" pitchFamily="34" charset="0"/>
              </a:rPr>
              <a:t>Ο αριθμός Δώδεκα των Αποστόλων δεν είναι τυχαίος. Όπως οι δώδεκα υιοί του Ιακώβ, οι δώδεκα Πατριάρχες, θεωρούνται οι αρχηγοί των δώδεκα φυλών του Ισραήλ, όλου του Ιουδαϊσμού δηλαδή, έτσι και οι Δώδεκα Απόστολοι, οι πρώτοι μαθητές του Κυρίου, έγιναν οι πνευματικοί αρχηγοί του νέου Ισραήλ, δηλαδή του Χριστιανισμού.</a:t>
            </a:r>
          </a:p>
        </p:txBody>
      </p:sp>
    </p:spTree>
    <p:extLst>
      <p:ext uri="{BB962C8B-B14F-4D97-AF65-F5344CB8AC3E}">
        <p14:creationId xmlns:p14="http://schemas.microsoft.com/office/powerpoint/2010/main" val="1009067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0FF9338-889B-44EA-8246-1A05DD97D3ED}"/>
              </a:ext>
            </a:extLst>
          </p:cNvPr>
          <p:cNvPicPr>
            <a:picLocks noChangeAspect="1"/>
          </p:cNvPicPr>
          <p:nvPr/>
        </p:nvPicPr>
        <p:blipFill>
          <a:blip r:embed="rId3"/>
          <a:stretch>
            <a:fillRect/>
          </a:stretch>
        </p:blipFill>
        <p:spPr>
          <a:xfrm>
            <a:off x="75327" y="66725"/>
            <a:ext cx="6520782" cy="6724691"/>
          </a:xfrm>
          <a:prstGeom prst="rect">
            <a:avLst/>
          </a:prstGeom>
        </p:spPr>
      </p:pic>
      <p:sp>
        <p:nvSpPr>
          <p:cNvPr id="5" name="TextBox 4">
            <a:extLst>
              <a:ext uri="{FF2B5EF4-FFF2-40B4-BE49-F238E27FC236}">
                <a16:creationId xmlns:a16="http://schemas.microsoft.com/office/drawing/2014/main" id="{09DAFF51-D537-4A3A-B507-F7BF9D1DC5D2}"/>
              </a:ext>
            </a:extLst>
          </p:cNvPr>
          <p:cNvSpPr txBox="1"/>
          <p:nvPr/>
        </p:nvSpPr>
        <p:spPr>
          <a:xfrm>
            <a:off x="6684884" y="0"/>
            <a:ext cx="5431789" cy="6186309"/>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Ο γάμος της Κανά</a:t>
            </a:r>
          </a:p>
          <a:p>
            <a:r>
              <a:rPr lang="el-GR" dirty="0">
                <a:latin typeface="Arial" panose="020B0604020202020204" pitchFamily="34" charset="0"/>
                <a:cs typeface="Arial" panose="020B0604020202020204" pitchFamily="34" charset="0"/>
              </a:rPr>
              <a:t> Ο γάμος για τους Ιουδαίους ήταν μεγάλο γεγονός, αληθινή γιορτή που κρατούσε εφτά μέρες. Τα φαγητά ήταν πλούσια και εκλεκτά, το κρασί άφθονο και διαλεχτό και η τελετή λαμπρή.</a:t>
            </a:r>
          </a:p>
          <a:p>
            <a:r>
              <a:rPr lang="el-GR" dirty="0">
                <a:latin typeface="Arial" panose="020B0604020202020204" pitchFamily="34" charset="0"/>
                <a:cs typeface="Arial" panose="020B0604020202020204" pitchFamily="34" charset="0"/>
              </a:rPr>
              <a:t>Σ' ένα γάμο που γινόταν στην Κανά της Γαλιλαίας ήταν καλεσμένος και ο Χριστός με τους μαθητές Του. Η Παναγία, που βρισκόταν και εκείνη στο γάμο ως συγγενής των νεόνυμφων, βλέπει κάποια στιγμή ότι το κρασί είχε τελειώσει. Πλησιάζει λοιπόν τον Ιησού και του λέει: «Δεν έχουν κρασί». Εκείνος της απαντάει με σεβασμό: «Δεν έχει έρθει ακόμα η ώρα μου». Η Παναγία τον εμπιστεύεται και απευθύνεται στους υπηρέτες. «Κάνετε , ότι σας πει», τους είπε.</a:t>
            </a:r>
          </a:p>
          <a:p>
            <a:r>
              <a:rPr lang="el-GR" dirty="0">
                <a:latin typeface="Arial" panose="020B0604020202020204" pitchFamily="34" charset="0"/>
                <a:cs typeface="Arial" panose="020B0604020202020204" pitchFamily="34" charset="0"/>
              </a:rPr>
              <a:t> </a:t>
            </a:r>
          </a:p>
          <a:p>
            <a:r>
              <a:rPr lang="el-GR" dirty="0">
                <a:latin typeface="Arial" panose="020B0604020202020204" pitchFamily="34" charset="0"/>
                <a:cs typeface="Arial" panose="020B0604020202020204" pitchFamily="34" charset="0"/>
              </a:rPr>
              <a:t>Εκεί βρίσκονταν έξι πέτρινες υδρίες, όπου έβαζαν το νερό για το πλύσιμο των καλεσμένων, όπως το συνήθιζαν οι Ιουδαίοι πριν καθίσουν στο τραπέζι. Είπε λοιπόν ο Χριστός στους υπηρέτες: «Γεμίστε τις υδρίες με νερό». Οι υπηρέτες τις γέμισαν ως επάνω. Τότε ό Ιησούς τους είπε: «Πάρτε μέσα από τις υδρίες και πηγαίνετε το στον </a:t>
            </a:r>
            <a:r>
              <a:rPr lang="el-GR" dirty="0" err="1">
                <a:latin typeface="Arial" panose="020B0604020202020204" pitchFamily="34" charset="0"/>
                <a:cs typeface="Arial" panose="020B0604020202020204" pitchFamily="34" charset="0"/>
              </a:rPr>
              <a:t>αρχιτρίκλινο</a:t>
            </a:r>
            <a:r>
              <a:rPr lang="el-G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68407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3BEA1C2-4484-447E-B968-AC405B26D54E}"/>
              </a:ext>
            </a:extLst>
          </p:cNvPr>
          <p:cNvPicPr>
            <a:picLocks noChangeAspect="1"/>
          </p:cNvPicPr>
          <p:nvPr/>
        </p:nvPicPr>
        <p:blipFill>
          <a:blip r:embed="rId3"/>
          <a:stretch>
            <a:fillRect/>
          </a:stretch>
        </p:blipFill>
        <p:spPr>
          <a:xfrm>
            <a:off x="96340" y="90359"/>
            <a:ext cx="6286704" cy="6702641"/>
          </a:xfrm>
          <a:prstGeom prst="rect">
            <a:avLst/>
          </a:prstGeom>
        </p:spPr>
      </p:pic>
      <p:sp>
        <p:nvSpPr>
          <p:cNvPr id="5" name="TextBox 4">
            <a:extLst>
              <a:ext uri="{FF2B5EF4-FFF2-40B4-BE49-F238E27FC236}">
                <a16:creationId xmlns:a16="http://schemas.microsoft.com/office/drawing/2014/main" id="{5178F071-7E80-4454-8120-E72DAFD2EC6F}"/>
              </a:ext>
            </a:extLst>
          </p:cNvPr>
          <p:cNvSpPr txBox="1"/>
          <p:nvPr/>
        </p:nvSpPr>
        <p:spPr>
          <a:xfrm>
            <a:off x="6383044" y="79899"/>
            <a:ext cx="5808955" cy="3693319"/>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τρικυμία</a:t>
            </a:r>
          </a:p>
          <a:p>
            <a:r>
              <a:rPr lang="el-GR" dirty="0">
                <a:latin typeface="Arial" panose="020B0604020202020204" pitchFamily="34" charset="0"/>
                <a:cs typeface="Arial" panose="020B0604020202020204" pitchFamily="34" charset="0"/>
              </a:rPr>
              <a:t>Όταν είδε ο Ιησούς να τον τριγυρίζει πολύς κόσμος, έδωσε εντολή να περάσουν στην απέναντι όχθη της λίμνης… Ο Ιησούς μπήκε στο πλοιάριο, και τον ακολούθησαν και οι μαθητές του. Ξαφνικά έγινε μεγάλη τρικυμία στη λίμνη, έτσι που τα κύματα σκέπαζαν το πλοιάριο· αυτός όμως κοιμόταν. Πήγαν τότε οι μαθητές του και τον ξύπνησαν λέγοντας: "Κύριε, σώσε μας, χανόμαστε". Και τους λέει: "Ολιγόπιστοι, γιατί είστε δειλοί"; Τότε σηκώθηκε και μίλησε αυστηρά προς τους ανέμους και τη λίμνη, και έγινε γαλήνη απόλυτη. Και οι μαθητές είπαν γεμάτοι κατάπληξη: "Ποιος </a:t>
            </a:r>
            <a:r>
              <a:rPr lang="el-GR" dirty="0" err="1">
                <a:latin typeface="Arial" panose="020B0604020202020204" pitchFamily="34" charset="0"/>
                <a:cs typeface="Arial" panose="020B0604020202020204" pitchFamily="34" charset="0"/>
              </a:rPr>
              <a:t>είν</a:t>
            </a:r>
            <a:r>
              <a:rPr lang="el-GR" dirty="0">
                <a:latin typeface="Arial" panose="020B0604020202020204" pitchFamily="34" charset="0"/>
                <a:cs typeface="Arial" panose="020B0604020202020204" pitchFamily="34" charset="0"/>
              </a:rPr>
              <a:t>' αυτός, που τον υπακούνε οι άνεμοι και τα νερά της λίμνης";</a:t>
            </a:r>
          </a:p>
        </p:txBody>
      </p:sp>
    </p:spTree>
    <p:extLst>
      <p:ext uri="{BB962C8B-B14F-4D97-AF65-F5344CB8AC3E}">
        <p14:creationId xmlns:p14="http://schemas.microsoft.com/office/powerpoint/2010/main" val="629248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sndAc>
          <p:stSnd>
            <p:snd r:embed="rId2" name="camera.wav"/>
          </p:stSnd>
        </p:sndAc>
      </p:transition>
    </mc:Choice>
    <mc:Fallback>
      <p:transition spd="slow">
        <p:fade/>
        <p:sndAc>
          <p:stSnd>
            <p:snd r:embed="rId2" name="camera.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 ζώνες">
  <a:themeElements>
    <a:clrScheme name="Με ζώνες">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Με ζώνες">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Με ζώνες">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Με ζώνες</Template>
  <TotalTime>5</TotalTime>
  <Words>1941</Words>
  <Application>Microsoft Office PowerPoint</Application>
  <PresentationFormat>Ευρεία οθόνη</PresentationFormat>
  <Paragraphs>76</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Corbel</vt:lpstr>
      <vt:lpstr>Wingdings</vt:lpstr>
      <vt:lpstr>Με ζώνες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apsilo</dc:creator>
  <cp:lastModifiedBy>apsilo</cp:lastModifiedBy>
  <cp:revision>5</cp:revision>
  <dcterms:created xsi:type="dcterms:W3CDTF">2021-04-07T08:03:03Z</dcterms:created>
  <dcterms:modified xsi:type="dcterms:W3CDTF">2021-04-07T08:08:22Z</dcterms:modified>
</cp:coreProperties>
</file>