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337" r:id="rId2"/>
    <p:sldId id="338" r:id="rId3"/>
    <p:sldId id="339" r:id="rId4"/>
    <p:sldId id="340" r:id="rId5"/>
    <p:sldId id="341" r:id="rId6"/>
    <p:sldId id="34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A8F9B-DE17-473C-B343-0B45C85996FA}" type="datetimeFigureOut">
              <a:rPr lang="el-GR" smtClean="0"/>
              <a:t>15/4/2021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ABDF2-CAD9-458D-8626-FF7DAE2C2304}" type="slidenum">
              <a:rPr lang="el-GR" smtClean="0"/>
              <a:t>‹#›</a:t>
            </a:fld>
            <a:endParaRPr lang="el-GR"/>
          </a:p>
        </p:txBody>
      </p:sp>
    </p:spTree>
    <p:extLst>
      <p:ext uri="{BB962C8B-B14F-4D97-AF65-F5344CB8AC3E}">
        <p14:creationId xmlns:p14="http://schemas.microsoft.com/office/powerpoint/2010/main" val="4075034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00248630-F25D-4786-90AA-5398F7475E81}" type="slidenum">
              <a:rPr lang="el-GR" smtClean="0"/>
              <a:t>5</a:t>
            </a:fld>
            <a:endParaRPr lang="el-GR"/>
          </a:p>
        </p:txBody>
      </p:sp>
    </p:spTree>
    <p:extLst>
      <p:ext uri="{BB962C8B-B14F-4D97-AF65-F5344CB8AC3E}">
        <p14:creationId xmlns:p14="http://schemas.microsoft.com/office/powerpoint/2010/main" val="1078267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p>
            <a:fld id="{B1EC1FBD-EC18-4456-AE14-216802BA7CE0}" type="datetimeFigureOut">
              <a:rPr lang="el-GR" smtClean="0"/>
              <a:t>15/4/2021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7888EC4-7AE4-400F-AE0D-1AF5E9C8BE4C}" type="slidenum">
              <a:rPr lang="el-GR" smtClean="0"/>
              <a:t>‹#›</a:t>
            </a:fld>
            <a:endParaRPr lang="el-GR"/>
          </a:p>
        </p:txBody>
      </p:sp>
    </p:spTree>
    <p:extLst>
      <p:ext uri="{BB962C8B-B14F-4D97-AF65-F5344CB8AC3E}">
        <p14:creationId xmlns:p14="http://schemas.microsoft.com/office/powerpoint/2010/main" val="800835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1EC1FBD-EC18-4456-AE14-216802BA7CE0}" type="datetimeFigureOut">
              <a:rPr lang="el-GR" smtClean="0"/>
              <a:t>15/4/2021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7888EC4-7AE4-400F-AE0D-1AF5E9C8BE4C}" type="slidenum">
              <a:rPr lang="el-GR" smtClean="0"/>
              <a:t>‹#›</a:t>
            </a:fld>
            <a:endParaRPr lang="el-GR"/>
          </a:p>
        </p:txBody>
      </p:sp>
    </p:spTree>
    <p:extLst>
      <p:ext uri="{BB962C8B-B14F-4D97-AF65-F5344CB8AC3E}">
        <p14:creationId xmlns:p14="http://schemas.microsoft.com/office/powerpoint/2010/main" val="1408713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1EC1FBD-EC18-4456-AE14-216802BA7CE0}" type="datetimeFigureOut">
              <a:rPr lang="el-GR" smtClean="0"/>
              <a:t>15/4/2021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7888EC4-7AE4-400F-AE0D-1AF5E9C8BE4C}" type="slidenum">
              <a:rPr lang="el-GR" smtClean="0"/>
              <a:t>‹#›</a:t>
            </a:fld>
            <a:endParaRPr lang="el-GR"/>
          </a:p>
        </p:txBody>
      </p:sp>
    </p:spTree>
    <p:extLst>
      <p:ext uri="{BB962C8B-B14F-4D97-AF65-F5344CB8AC3E}">
        <p14:creationId xmlns:p14="http://schemas.microsoft.com/office/powerpoint/2010/main" val="2729455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1EC1FBD-EC18-4456-AE14-216802BA7CE0}" type="datetimeFigureOut">
              <a:rPr lang="el-GR" smtClean="0"/>
              <a:t>15/4/2021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7888EC4-7AE4-400F-AE0D-1AF5E9C8BE4C}" type="slidenum">
              <a:rPr lang="el-GR" smtClean="0"/>
              <a:t>‹#›</a:t>
            </a:fld>
            <a:endParaRPr lang="el-G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60841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1EC1FBD-EC18-4456-AE14-216802BA7CE0}" type="datetimeFigureOut">
              <a:rPr lang="el-GR" smtClean="0"/>
              <a:t>15/4/2021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7888EC4-7AE4-400F-AE0D-1AF5E9C8BE4C}" type="slidenum">
              <a:rPr lang="el-GR" smtClean="0"/>
              <a:t>‹#›</a:t>
            </a:fld>
            <a:endParaRPr lang="el-GR"/>
          </a:p>
        </p:txBody>
      </p:sp>
    </p:spTree>
    <p:extLst>
      <p:ext uri="{BB962C8B-B14F-4D97-AF65-F5344CB8AC3E}">
        <p14:creationId xmlns:p14="http://schemas.microsoft.com/office/powerpoint/2010/main" val="2800496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a:t>Στυλ κειμένου υποδείγματος</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a:t>Στυλ κειμένου υποδείγματος</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B1EC1FBD-EC18-4456-AE14-216802BA7CE0}" type="datetimeFigureOut">
              <a:rPr lang="el-GR" smtClean="0"/>
              <a:t>15/4/2021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7888EC4-7AE4-400F-AE0D-1AF5E9C8BE4C}" type="slidenum">
              <a:rPr lang="el-GR" smtClean="0"/>
              <a:t>‹#›</a:t>
            </a:fld>
            <a:endParaRPr lang="el-GR"/>
          </a:p>
        </p:txBody>
      </p:sp>
    </p:spTree>
    <p:extLst>
      <p:ext uri="{BB962C8B-B14F-4D97-AF65-F5344CB8AC3E}">
        <p14:creationId xmlns:p14="http://schemas.microsoft.com/office/powerpoint/2010/main" val="3581779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B1EC1FBD-EC18-4456-AE14-216802BA7CE0}" type="datetimeFigureOut">
              <a:rPr lang="el-GR" smtClean="0"/>
              <a:t>15/4/2021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7888EC4-7AE4-400F-AE0D-1AF5E9C8BE4C}" type="slidenum">
              <a:rPr lang="el-GR" smtClean="0"/>
              <a:t>‹#›</a:t>
            </a:fld>
            <a:endParaRPr lang="el-GR"/>
          </a:p>
        </p:txBody>
      </p:sp>
    </p:spTree>
    <p:extLst>
      <p:ext uri="{BB962C8B-B14F-4D97-AF65-F5344CB8AC3E}">
        <p14:creationId xmlns:p14="http://schemas.microsoft.com/office/powerpoint/2010/main" val="368651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1EC1FBD-EC18-4456-AE14-216802BA7CE0}" type="datetimeFigureOut">
              <a:rPr lang="el-GR" smtClean="0"/>
              <a:t>15/4/2021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888EC4-7AE4-400F-AE0D-1AF5E9C8BE4C}" type="slidenum">
              <a:rPr lang="el-GR" smtClean="0"/>
              <a:t>‹#›</a:t>
            </a:fld>
            <a:endParaRPr lang="el-GR"/>
          </a:p>
        </p:txBody>
      </p:sp>
    </p:spTree>
    <p:extLst>
      <p:ext uri="{BB962C8B-B14F-4D97-AF65-F5344CB8AC3E}">
        <p14:creationId xmlns:p14="http://schemas.microsoft.com/office/powerpoint/2010/main" val="3769722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1EC1FBD-EC18-4456-AE14-216802BA7CE0}" type="datetimeFigureOut">
              <a:rPr lang="el-GR" smtClean="0"/>
              <a:t>15/4/2021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888EC4-7AE4-400F-AE0D-1AF5E9C8BE4C}" type="slidenum">
              <a:rPr lang="el-GR" smtClean="0"/>
              <a:t>‹#›</a:t>
            </a:fld>
            <a:endParaRPr lang="el-GR"/>
          </a:p>
        </p:txBody>
      </p:sp>
    </p:spTree>
    <p:extLst>
      <p:ext uri="{BB962C8B-B14F-4D97-AF65-F5344CB8AC3E}">
        <p14:creationId xmlns:p14="http://schemas.microsoft.com/office/powerpoint/2010/main" val="2004685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1EC1FBD-EC18-4456-AE14-216802BA7CE0}" type="datetimeFigureOut">
              <a:rPr lang="el-GR" smtClean="0"/>
              <a:t>15/4/2021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888EC4-7AE4-400F-AE0D-1AF5E9C8BE4C}" type="slidenum">
              <a:rPr lang="el-GR" smtClean="0"/>
              <a:t>‹#›</a:t>
            </a:fld>
            <a:endParaRPr lang="el-GR"/>
          </a:p>
        </p:txBody>
      </p:sp>
    </p:spTree>
    <p:extLst>
      <p:ext uri="{BB962C8B-B14F-4D97-AF65-F5344CB8AC3E}">
        <p14:creationId xmlns:p14="http://schemas.microsoft.com/office/powerpoint/2010/main" val="305651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l-GR"/>
              <a:t>Κάντε κλικ για να επεξεργαστείτε τον τίτλο υποδείγματος</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1EC1FBD-EC18-4456-AE14-216802BA7CE0}" type="datetimeFigureOut">
              <a:rPr lang="el-GR" smtClean="0"/>
              <a:t>15/4/2021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888EC4-7AE4-400F-AE0D-1AF5E9C8BE4C}" type="slidenum">
              <a:rPr lang="el-GR" smtClean="0"/>
              <a:t>‹#›</a:t>
            </a:fld>
            <a:endParaRPr lang="el-GR"/>
          </a:p>
        </p:txBody>
      </p:sp>
    </p:spTree>
    <p:extLst>
      <p:ext uri="{BB962C8B-B14F-4D97-AF65-F5344CB8AC3E}">
        <p14:creationId xmlns:p14="http://schemas.microsoft.com/office/powerpoint/2010/main" val="426439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1EC1FBD-EC18-4456-AE14-216802BA7CE0}" type="datetimeFigureOut">
              <a:rPr lang="el-GR" smtClean="0"/>
              <a:t>15/4/2021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7888EC4-7AE4-400F-AE0D-1AF5E9C8BE4C}" type="slidenum">
              <a:rPr lang="el-GR" smtClean="0"/>
              <a:t>‹#›</a:t>
            </a:fld>
            <a:endParaRPr lang="el-GR"/>
          </a:p>
        </p:txBody>
      </p:sp>
    </p:spTree>
    <p:extLst>
      <p:ext uri="{BB962C8B-B14F-4D97-AF65-F5344CB8AC3E}">
        <p14:creationId xmlns:p14="http://schemas.microsoft.com/office/powerpoint/2010/main" val="1246520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20000" y="2505075"/>
            <a:ext cx="5025216"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a:t>Στυλ κειμένου υποδείγματος</a:t>
            </a:r>
          </a:p>
        </p:txBody>
      </p:sp>
      <p:sp>
        <p:nvSpPr>
          <p:cNvPr id="6" name="Content Placeholder 5"/>
          <p:cNvSpPr>
            <a:spLocks noGrp="1"/>
          </p:cNvSpPr>
          <p:nvPr>
            <p:ph sz="quarter" idx="4"/>
          </p:nvPr>
        </p:nvSpPr>
        <p:spPr>
          <a:xfrm>
            <a:off x="6319840" y="2505075"/>
            <a:ext cx="503554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1EC1FBD-EC18-4456-AE14-216802BA7CE0}" type="datetimeFigureOut">
              <a:rPr lang="el-GR" smtClean="0"/>
              <a:t>15/4/2021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7888EC4-7AE4-400F-AE0D-1AF5E9C8BE4C}" type="slidenum">
              <a:rPr lang="el-GR" smtClean="0"/>
              <a:t>‹#›</a:t>
            </a:fld>
            <a:endParaRPr lang="el-GR"/>
          </a:p>
        </p:txBody>
      </p:sp>
    </p:spTree>
    <p:extLst>
      <p:ext uri="{BB962C8B-B14F-4D97-AF65-F5344CB8AC3E}">
        <p14:creationId xmlns:p14="http://schemas.microsoft.com/office/powerpoint/2010/main" val="628515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1EC1FBD-EC18-4456-AE14-216802BA7CE0}" type="datetimeFigureOut">
              <a:rPr lang="el-GR" smtClean="0"/>
              <a:t>15/4/2021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7888EC4-7AE4-400F-AE0D-1AF5E9C8BE4C}" type="slidenum">
              <a:rPr lang="el-GR" smtClean="0"/>
              <a:t>‹#›</a:t>
            </a:fld>
            <a:endParaRPr lang="el-GR"/>
          </a:p>
        </p:txBody>
      </p:sp>
    </p:spTree>
    <p:extLst>
      <p:ext uri="{BB962C8B-B14F-4D97-AF65-F5344CB8AC3E}">
        <p14:creationId xmlns:p14="http://schemas.microsoft.com/office/powerpoint/2010/main" val="84193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C1FBD-EC18-4456-AE14-216802BA7CE0}" type="datetimeFigureOut">
              <a:rPr lang="el-GR" smtClean="0"/>
              <a:t>15/4/2021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7888EC4-7AE4-400F-AE0D-1AF5E9C8BE4C}" type="slidenum">
              <a:rPr lang="el-GR" smtClean="0"/>
              <a:t>‹#›</a:t>
            </a:fld>
            <a:endParaRPr lang="el-GR"/>
          </a:p>
        </p:txBody>
      </p:sp>
    </p:spTree>
    <p:extLst>
      <p:ext uri="{BB962C8B-B14F-4D97-AF65-F5344CB8AC3E}">
        <p14:creationId xmlns:p14="http://schemas.microsoft.com/office/powerpoint/2010/main" val="2043154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1EC1FBD-EC18-4456-AE14-216802BA7CE0}" type="datetimeFigureOut">
              <a:rPr lang="el-GR" smtClean="0"/>
              <a:t>15/4/2021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7888EC4-7AE4-400F-AE0D-1AF5E9C8BE4C}" type="slidenum">
              <a:rPr lang="el-GR" smtClean="0"/>
              <a:t>‹#›</a:t>
            </a:fld>
            <a:endParaRPr lang="el-GR"/>
          </a:p>
        </p:txBody>
      </p:sp>
    </p:spTree>
    <p:extLst>
      <p:ext uri="{BB962C8B-B14F-4D97-AF65-F5344CB8AC3E}">
        <p14:creationId xmlns:p14="http://schemas.microsoft.com/office/powerpoint/2010/main" val="210158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1EC1FBD-EC18-4456-AE14-216802BA7CE0}" type="datetimeFigureOut">
              <a:rPr lang="el-GR" smtClean="0"/>
              <a:t>15/4/2021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7888EC4-7AE4-400F-AE0D-1AF5E9C8BE4C}" type="slidenum">
              <a:rPr lang="el-GR" smtClean="0"/>
              <a:t>‹#›</a:t>
            </a:fld>
            <a:endParaRPr lang="el-GR"/>
          </a:p>
        </p:txBody>
      </p:sp>
    </p:spTree>
    <p:extLst>
      <p:ext uri="{BB962C8B-B14F-4D97-AF65-F5344CB8AC3E}">
        <p14:creationId xmlns:p14="http://schemas.microsoft.com/office/powerpoint/2010/main" val="381923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1EC1FBD-EC18-4456-AE14-216802BA7CE0}" type="datetimeFigureOut">
              <a:rPr lang="el-GR" smtClean="0"/>
              <a:t>15/4/2021</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7888EC4-7AE4-400F-AE0D-1AF5E9C8BE4C}" type="slidenum">
              <a:rPr lang="el-GR" smtClean="0"/>
              <a:t>‹#›</a:t>
            </a:fld>
            <a:endParaRPr lang="el-GR"/>
          </a:p>
        </p:txBody>
      </p:sp>
    </p:spTree>
    <p:extLst>
      <p:ext uri="{BB962C8B-B14F-4D97-AF65-F5344CB8AC3E}">
        <p14:creationId xmlns:p14="http://schemas.microsoft.com/office/powerpoint/2010/main" val="2803258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Το ωόν του Πάσχα»: Ενας άγνωστος πίνακας του Νικηφόρου Λύτρα - Φωνή της  Τήνου">
            <a:extLst>
              <a:ext uri="{FF2B5EF4-FFF2-40B4-BE49-F238E27FC236}">
                <a16:creationId xmlns:a16="http://schemas.microsoft.com/office/drawing/2014/main" id="{0CB1DDC6-EED4-433C-8104-CDF13C652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76200"/>
            <a:ext cx="11949112" cy="6715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26AB614-9913-4B1E-96F6-C07A30257F24}"/>
              </a:ext>
            </a:extLst>
          </p:cNvPr>
          <p:cNvSpPr txBox="1"/>
          <p:nvPr/>
        </p:nvSpPr>
        <p:spPr>
          <a:xfrm>
            <a:off x="352425" y="552451"/>
            <a:ext cx="11201400" cy="2492990"/>
          </a:xfrm>
          <a:prstGeom prst="rect">
            <a:avLst/>
          </a:prstGeom>
          <a:noFill/>
        </p:spPr>
        <p:txBody>
          <a:bodyPr wrap="square">
            <a:spAutoFit/>
          </a:bodyPr>
          <a:lstStyle/>
          <a:p>
            <a:r>
              <a:rPr lang="el-GR" sz="6600" dirty="0">
                <a:solidFill>
                  <a:schemeClr val="bg1"/>
                </a:solidFill>
                <a:latin typeface="Arial" panose="020B0604020202020204" pitchFamily="34" charset="0"/>
                <a:cs typeface="Arial" panose="020B0604020202020204" pitchFamily="34" charset="0"/>
              </a:rPr>
              <a:t>ΘΡΥΛΟΙ ΚΑΙ ΙΣΤΟΡΙΕΣ ΤΟΥ</a:t>
            </a:r>
          </a:p>
          <a:p>
            <a:r>
              <a:rPr lang="el-GR" sz="6600" dirty="0">
                <a:solidFill>
                  <a:schemeClr val="bg1"/>
                </a:solidFill>
                <a:latin typeface="Arial" panose="020B0604020202020204" pitchFamily="34" charset="0"/>
                <a:cs typeface="Arial" panose="020B0604020202020204" pitchFamily="34" charset="0"/>
              </a:rPr>
              <a:t>                ΠΑΣΧΑ</a:t>
            </a:r>
          </a:p>
          <a:p>
            <a:r>
              <a:rPr lang="el-GR" sz="2400" dirty="0">
                <a:solidFill>
                  <a:schemeClr val="bg1"/>
                </a:solidFill>
                <a:latin typeface="Arial" panose="020B0604020202020204" pitchFamily="34" charset="0"/>
                <a:cs typeface="Arial" panose="020B0604020202020204" pitchFamily="34" charset="0"/>
              </a:rPr>
              <a:t>ΕΠΙΜΕΛΕΙΑ: Β. ΚΑΡΑΜΑΝΗ</a:t>
            </a:r>
          </a:p>
        </p:txBody>
      </p:sp>
      <p:sp>
        <p:nvSpPr>
          <p:cNvPr id="6" name="TextBox 5">
            <a:extLst>
              <a:ext uri="{FF2B5EF4-FFF2-40B4-BE49-F238E27FC236}">
                <a16:creationId xmlns:a16="http://schemas.microsoft.com/office/drawing/2014/main" id="{6A44FB78-3C1A-44EE-8F0D-902D2D0DCFC5}"/>
              </a:ext>
            </a:extLst>
          </p:cNvPr>
          <p:cNvSpPr txBox="1"/>
          <p:nvPr/>
        </p:nvSpPr>
        <p:spPr>
          <a:xfrm>
            <a:off x="352425" y="3020496"/>
            <a:ext cx="8774905" cy="3416320"/>
          </a:xfrm>
          <a:prstGeom prst="rect">
            <a:avLst/>
          </a:prstGeom>
          <a:noFill/>
        </p:spPr>
        <p:txBody>
          <a:bodyPr wrap="square">
            <a:spAutoFit/>
          </a:bodyPr>
          <a:lstStyle/>
          <a:p>
            <a:endParaRPr lang="el-GR" sz="1800" dirty="0"/>
          </a:p>
          <a:p>
            <a:endParaRPr lang="el-GR" dirty="0"/>
          </a:p>
          <a:p>
            <a:endParaRPr lang="el-GR" sz="1800" dirty="0"/>
          </a:p>
          <a:p>
            <a:endParaRPr lang="el-GR" dirty="0"/>
          </a:p>
          <a:p>
            <a:endParaRPr lang="el-GR" sz="1800" dirty="0"/>
          </a:p>
          <a:p>
            <a:endParaRPr lang="el-GR" dirty="0"/>
          </a:p>
          <a:p>
            <a:endParaRPr lang="el-GR" sz="1800" dirty="0"/>
          </a:p>
          <a:p>
            <a:endParaRPr lang="el-GR" dirty="0"/>
          </a:p>
          <a:p>
            <a:endParaRPr lang="el-GR" dirty="0"/>
          </a:p>
          <a:p>
            <a:endParaRPr lang="el-GR" dirty="0"/>
          </a:p>
          <a:p>
            <a:endParaRPr lang="el-GR" sz="1800" dirty="0"/>
          </a:p>
          <a:p>
            <a:r>
              <a:rPr lang="el-GR" sz="1800" dirty="0">
                <a:solidFill>
                  <a:schemeClr val="bg1"/>
                </a:solidFill>
              </a:rPr>
              <a:t>"ΤΟ ΩΟΝ ΤΟΥ ΠΑΣΧΑ" </a:t>
            </a:r>
            <a:r>
              <a:rPr lang="el-GR" sz="1800" dirty="0">
                <a:solidFill>
                  <a:schemeClr val="bg1"/>
                </a:solidFill>
                <a:latin typeface="Arial" panose="020B0604020202020204" pitchFamily="34" charset="0"/>
                <a:cs typeface="Arial" panose="020B0604020202020204" pitchFamily="34" charset="0"/>
              </a:rPr>
              <a:t>ΤΟΥ Ν. ΛΥΤΡΑ</a:t>
            </a:r>
          </a:p>
        </p:txBody>
      </p:sp>
    </p:spTree>
    <p:extLst>
      <p:ext uri="{BB962C8B-B14F-4D97-AF65-F5344CB8AC3E}">
        <p14:creationId xmlns:p14="http://schemas.microsoft.com/office/powerpoint/2010/main" val="33365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7F6311C-2693-4DE0-BEE9-A00D43DC945F}"/>
              </a:ext>
            </a:extLst>
          </p:cNvPr>
          <p:cNvPicPr>
            <a:picLocks noChangeAspect="1"/>
          </p:cNvPicPr>
          <p:nvPr/>
        </p:nvPicPr>
        <p:blipFill>
          <a:blip r:embed="rId3"/>
          <a:stretch>
            <a:fillRect/>
          </a:stretch>
        </p:blipFill>
        <p:spPr>
          <a:xfrm>
            <a:off x="88158" y="47625"/>
            <a:ext cx="7446117" cy="6762750"/>
          </a:xfrm>
          <a:prstGeom prst="rect">
            <a:avLst/>
          </a:prstGeom>
        </p:spPr>
      </p:pic>
      <p:sp>
        <p:nvSpPr>
          <p:cNvPr id="5" name="TextBox 4">
            <a:extLst>
              <a:ext uri="{FF2B5EF4-FFF2-40B4-BE49-F238E27FC236}">
                <a16:creationId xmlns:a16="http://schemas.microsoft.com/office/drawing/2014/main" id="{FC4F84FC-396D-4355-BC27-4F3079C3D1A1}"/>
              </a:ext>
            </a:extLst>
          </p:cNvPr>
          <p:cNvSpPr txBox="1"/>
          <p:nvPr/>
        </p:nvSpPr>
        <p:spPr>
          <a:xfrm>
            <a:off x="7619999" y="104775"/>
            <a:ext cx="4483843" cy="4524315"/>
          </a:xfrm>
          <a:prstGeom prst="rect">
            <a:avLst/>
          </a:prstGeom>
          <a:noFill/>
        </p:spPr>
        <p:txBody>
          <a:bodyPr wrap="square">
            <a:spAutoFit/>
          </a:bodyPr>
          <a:lstStyle/>
          <a:p>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ΤΟ ΤΕΛΟΣ ΤΟΥ ΙΟΥΔΑ</a:t>
            </a:r>
          </a:p>
          <a:p>
            <a:r>
              <a:rPr lang="el-GR" dirty="0">
                <a:latin typeface="Arial" panose="020B0604020202020204" pitchFamily="34" charset="0"/>
                <a:cs typeface="Arial" panose="020B0604020202020204" pitchFamily="34" charset="0"/>
              </a:rPr>
              <a:t>Όταν ο Ιησούς καταδικάστηκε από το συνέδριο των αρχιερέων και οδηγήθηκε στο Ρωμαίο διοικητή Πόντιο Πιλάτο, ο Ιούδας ο Ισκαριώτης σαν να μετανόησε. Έτρεξε όσο πιο γρήγορα μπορούσε, όπως γράφει ο Ματθαίος, στους αρχιερείς, τους πέταξε τα τριάντα αργύρια μέσα στο ναό και φεύγοντας τους είπε, «Αμάρτησα, σας παρέδωσα έναν αθώο!». Οι αρχιερείς και οι πρεσβύτεροι τότε του αποκρίθηκαν, «Κάνε ό,τι καταλαβαίνεις, εμάς δεν μας νοιάζει! Το κρίμα του στο λαιμό σου!»</a:t>
            </a:r>
          </a:p>
          <a:p>
            <a:r>
              <a:rPr lang="el-GR" dirty="0">
                <a:latin typeface="Arial" panose="020B0604020202020204" pitchFamily="34" charset="0"/>
                <a:cs typeface="Arial" panose="020B0604020202020204" pitchFamily="34" charset="0"/>
              </a:rPr>
              <a:t>Ο Ιούδας ακούγοντάς τους έφυγε και πήγε και κρεμάστηκε. Με τα χρήματα που τους πέταξε πίσω.</a:t>
            </a:r>
          </a:p>
        </p:txBody>
      </p:sp>
    </p:spTree>
    <p:extLst>
      <p:ext uri="{BB962C8B-B14F-4D97-AF65-F5344CB8AC3E}">
        <p14:creationId xmlns:p14="http://schemas.microsoft.com/office/powerpoint/2010/main" val="3266147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9E4CF18-19B5-4CF1-A6B3-3A7D4CE2DE14}"/>
              </a:ext>
            </a:extLst>
          </p:cNvPr>
          <p:cNvPicPr>
            <a:picLocks noChangeAspect="1"/>
          </p:cNvPicPr>
          <p:nvPr/>
        </p:nvPicPr>
        <p:blipFill>
          <a:blip r:embed="rId3"/>
          <a:stretch>
            <a:fillRect/>
          </a:stretch>
        </p:blipFill>
        <p:spPr>
          <a:xfrm>
            <a:off x="113867" y="-1"/>
            <a:ext cx="7191807" cy="6696075"/>
          </a:xfrm>
          <a:prstGeom prst="rect">
            <a:avLst/>
          </a:prstGeom>
        </p:spPr>
      </p:pic>
      <p:sp>
        <p:nvSpPr>
          <p:cNvPr id="5" name="TextBox 4">
            <a:extLst>
              <a:ext uri="{FF2B5EF4-FFF2-40B4-BE49-F238E27FC236}">
                <a16:creationId xmlns:a16="http://schemas.microsoft.com/office/drawing/2014/main" id="{DB99B720-33BF-4E74-9BF7-8B22D2050645}"/>
              </a:ext>
            </a:extLst>
          </p:cNvPr>
          <p:cNvSpPr txBox="1"/>
          <p:nvPr/>
        </p:nvSpPr>
        <p:spPr>
          <a:xfrm>
            <a:off x="7305674" y="-1"/>
            <a:ext cx="4886326" cy="6740307"/>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a:t>
            </a: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Η ΙΣΤΟΡΙΑ ΤΗΣ ΠΑΣΧΑΛΙΑΣ</a:t>
            </a:r>
          </a:p>
          <a:p>
            <a:r>
              <a:rPr lang="el-GR" dirty="0">
                <a:latin typeface="Arial" panose="020B0604020202020204" pitchFamily="34" charset="0"/>
                <a:cs typeface="Arial" panose="020B0604020202020204" pitchFamily="34" charset="0"/>
              </a:rPr>
              <a:t>Σύμφωνα με την παράδοση, την άνοιξη πρώτη από όλους ξυπνούσε η Πασχαλιά, προτού σηκωθούν από το λήθαργο του χειμώνα τα υπόλοιπα βοτάνια, για να απολαύσει το θαυμασμό των ανθρώπων και να αναγγείλει τον ερχομό της άνοιξης.</a:t>
            </a:r>
          </a:p>
          <a:p>
            <a:r>
              <a:rPr lang="el-GR" dirty="0">
                <a:latin typeface="Arial" panose="020B0604020202020204" pitchFamily="34" charset="0"/>
                <a:cs typeface="Arial" panose="020B0604020202020204" pitchFamily="34" charset="0"/>
              </a:rPr>
              <a:t>Μια μέρα όμως, σαν ο ήλιος ξύπνησε κρυμμένος πίσω από μαύρα σύννεφα, η πασχαλιά στολισμένη περίμενε το θαυμασμό και την παρέα των άλλων φυτών, αλλά μάταια.</a:t>
            </a:r>
          </a:p>
          <a:p>
            <a:r>
              <a:rPr lang="el-GR" dirty="0">
                <a:latin typeface="Arial" panose="020B0604020202020204" pitchFamily="34" charset="0"/>
                <a:cs typeface="Arial" panose="020B0604020202020204" pitchFamily="34" charset="0"/>
              </a:rPr>
              <a:t>Μια γενική κατήφεια επικρατούσε και τα υπόλοιπα φυτά ήταν βουβά και μαραμένα. Γύρεψε εξηγήσεις και τότε έμαθε το τραγικό μαντάτο, πως ο Ιησούς πέθανε πάνω στο σταυρό του μαρτυρίου. Όλη η φύση μοιρολογούσε κι αυτή καμάρωνε χωρίς ντροπή; Αμέσως ντύθηκε πένθιμα κι από λευκά που ήταν μέχρι τότε τα άνθη της έγιναν μοβ. Από τότε πρώτη αυτή θυμίζει στους ανθρώπους πως πλησιάζει το Πάσχα. Πράγματι, δεν είναι καταπληκτικό πού η πασχαλιά ανθίζει μια φορά το χρόνο για 20-30 ημέρες, μόνο αυτή την περίοδο;</a:t>
            </a:r>
          </a:p>
        </p:txBody>
      </p:sp>
    </p:spTree>
    <p:extLst>
      <p:ext uri="{BB962C8B-B14F-4D97-AF65-F5344CB8AC3E}">
        <p14:creationId xmlns:p14="http://schemas.microsoft.com/office/powerpoint/2010/main" val="1315030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C03422-B040-493F-87E1-85C4D9C7CD55}"/>
              </a:ext>
            </a:extLst>
          </p:cNvPr>
          <p:cNvSpPr txBox="1"/>
          <p:nvPr/>
        </p:nvSpPr>
        <p:spPr>
          <a:xfrm>
            <a:off x="7296150" y="75920"/>
            <a:ext cx="4820491" cy="4247317"/>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a:t>
            </a: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Ο ΜΥΘΟΣ ΤΗΣ ΠΑΠΑΡΟΥΝΑΣ</a:t>
            </a:r>
          </a:p>
          <a:p>
            <a:r>
              <a:rPr lang="el-GR" dirty="0">
                <a:latin typeface="Arial" panose="020B0604020202020204" pitchFamily="34" charset="0"/>
                <a:cs typeface="Arial" panose="020B0604020202020204" pitchFamily="34" charset="0"/>
              </a:rPr>
              <a:t>Η παπαρούνα δεν ήταν πάντα κόκκινη, λένε ότι είχε άσπρο χρώμα.</a:t>
            </a:r>
          </a:p>
          <a:p>
            <a:r>
              <a:rPr lang="el-GR" dirty="0">
                <a:latin typeface="Arial" panose="020B0604020202020204" pitchFamily="34" charset="0"/>
                <a:cs typeface="Arial" panose="020B0604020202020204" pitchFamily="34" charset="0"/>
              </a:rPr>
              <a:t>Όμως η χριστιανική παράδοση θέλει την παπαρούνα να φυτρώνει κάτω από τον σταυρό του Χριστού στο Γολγοθά και να δέχεται τις σταγόνες από το αίμα του Εσταυρωμένου ανάμεσα στα πέταλά της, σταγόνες που της χάρισαν το κατακόκκινο άλικο χρώμα της.</a:t>
            </a:r>
          </a:p>
          <a:p>
            <a:r>
              <a:rPr lang="el-GR" dirty="0">
                <a:latin typeface="Arial" panose="020B0604020202020204" pitchFamily="34" charset="0"/>
                <a:cs typeface="Arial" panose="020B0604020202020204" pitchFamily="34" charset="0"/>
              </a:rPr>
              <a:t>Από τότε η παπαρούνα απέκτησε για πάντα το κόκκινο χρώμα της για να θυμίζει  σ’ όλους μας τον ερχομό του Πάσχα και τα Πάθη του Χριστού.</a:t>
            </a:r>
          </a:p>
          <a:p>
            <a:endParaRPr lang="el-GR" dirty="0">
              <a:latin typeface="Arial" panose="020B0604020202020204" pitchFamily="34" charset="0"/>
              <a:cs typeface="Arial" panose="020B0604020202020204" pitchFamily="34" charset="0"/>
            </a:endParaRPr>
          </a:p>
        </p:txBody>
      </p:sp>
      <p:pic>
        <p:nvPicPr>
          <p:cNvPr id="9218" name="Picture 2" descr="2ο ιστολόγιο 12ου Νηπιαγωγείου Γλυφάδας,Θράκης1-3,Ελληνικό  Αττικής,2109621514 » Blog Archive » Πασχαλινά κουλουράκια-Ο μύθος της  παπαρούνας,της πασχαλιάς και του κοκκινολαίμη">
            <a:extLst>
              <a:ext uri="{FF2B5EF4-FFF2-40B4-BE49-F238E27FC236}">
                <a16:creationId xmlns:a16="http://schemas.microsoft.com/office/drawing/2014/main" id="{71322AF2-BB9E-4498-99B8-EBAB5561F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9" y="75920"/>
            <a:ext cx="7220791" cy="666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581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091430DF-6F09-4D0D-A6AE-13B9B194AAE3}"/>
              </a:ext>
            </a:extLst>
          </p:cNvPr>
          <p:cNvPicPr>
            <a:picLocks noChangeAspect="1"/>
          </p:cNvPicPr>
          <p:nvPr/>
        </p:nvPicPr>
        <p:blipFill>
          <a:blip r:embed="rId4"/>
          <a:stretch>
            <a:fillRect/>
          </a:stretch>
        </p:blipFill>
        <p:spPr>
          <a:xfrm>
            <a:off x="85725" y="52387"/>
            <a:ext cx="7096126" cy="6753225"/>
          </a:xfrm>
          <a:prstGeom prst="rect">
            <a:avLst/>
          </a:prstGeom>
        </p:spPr>
      </p:pic>
      <p:pic>
        <p:nvPicPr>
          <p:cNvPr id="5" name="Εικόνα 4">
            <a:extLst>
              <a:ext uri="{FF2B5EF4-FFF2-40B4-BE49-F238E27FC236}">
                <a16:creationId xmlns:a16="http://schemas.microsoft.com/office/drawing/2014/main" id="{486B3703-2D8D-494A-A3DA-61C306D3AFD6}"/>
              </a:ext>
            </a:extLst>
          </p:cNvPr>
          <p:cNvPicPr>
            <a:picLocks noChangeAspect="1"/>
          </p:cNvPicPr>
          <p:nvPr/>
        </p:nvPicPr>
        <p:blipFill>
          <a:blip r:embed="rId5"/>
          <a:stretch>
            <a:fillRect/>
          </a:stretch>
        </p:blipFill>
        <p:spPr>
          <a:xfrm>
            <a:off x="7270044" y="4989688"/>
            <a:ext cx="4836231" cy="1815923"/>
          </a:xfrm>
          <a:prstGeom prst="rect">
            <a:avLst/>
          </a:prstGeom>
        </p:spPr>
      </p:pic>
      <p:sp>
        <p:nvSpPr>
          <p:cNvPr id="7" name="TextBox 6">
            <a:extLst>
              <a:ext uri="{FF2B5EF4-FFF2-40B4-BE49-F238E27FC236}">
                <a16:creationId xmlns:a16="http://schemas.microsoft.com/office/drawing/2014/main" id="{F699A70D-292C-47BE-A553-9C5379A1C026}"/>
              </a:ext>
            </a:extLst>
          </p:cNvPr>
          <p:cNvSpPr txBox="1"/>
          <p:nvPr/>
        </p:nvSpPr>
        <p:spPr>
          <a:xfrm>
            <a:off x="7181850" y="52387"/>
            <a:ext cx="5010150" cy="5078313"/>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a:t>
            </a: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Η ΠΑΠΑΡΟΥΝΑ ΚΑΙ Ο ΚΟΚΚΙΝΟΛΑΙΜΗΣ</a:t>
            </a:r>
          </a:p>
          <a:p>
            <a:r>
              <a:rPr lang="el-GR" dirty="0">
                <a:latin typeface="Arial" panose="020B0604020202020204" pitchFamily="34" charset="0"/>
                <a:cs typeface="Arial" panose="020B0604020202020204" pitchFamily="34" charset="0"/>
              </a:rPr>
              <a:t>Όταν σταυρώθηκε ο Χριστός, ένα καφετί πουλάκι μ' άσπρο λαιμό πέταξε πάνω από το άγιο Κεφάλι του Χριστού, που το έσφιγγε ένα αγκάθινο στεφάνι, ενώ ένα μικρό άσπρο λουλούδι είχε ανθίσει στη βάση του Σταυρού.  Το μαρτύριο του Θεανθρώπου έθλιβε το πουλί και το λουλούδι. Το πουλάκι θέλοντας ν' απαλύνει τον πόνο του Χριστού, τράβηξε το ένα αγκάθι. Σταλαγματιές από το αίμα Του έπεσαν στο λαιμό του πουλιού κι άλλες κύλησαν πάνω στο λουλούδι, που άνοιξε τα πέταλά του όσο πιο πολύ γινόταν για να τις δεχτεί. Μονομιάς ο λαιμός του πουλιού και τα πέταλα του λουλουδιού βάφτηκαν κόκκινα. Έτσι, το αίμα του Χριστού χάρισε στον κοκκινολαίμη και στην παπαρούνα κόκκινο χρώμα.</a:t>
            </a:r>
          </a:p>
        </p:txBody>
      </p:sp>
    </p:spTree>
    <p:extLst>
      <p:ext uri="{BB962C8B-B14F-4D97-AF65-F5344CB8AC3E}">
        <p14:creationId xmlns:p14="http://schemas.microsoft.com/office/powerpoint/2010/main" val="2443958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3" name="chimes.wav"/>
          </p:stSnd>
        </p:sndAc>
      </p:transition>
    </mc:Choice>
    <mc:Fallback xmlns="">
      <p:transition spd="slow">
        <p:fade/>
        <p:sndAc>
          <p:stSnd>
            <p:snd r:embed="rId6" name="chimes.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Γιατί φωσφορίζουν οι πυγολαμπίδες: Λύθηκε το μυστήριο [εικόνες] | GREEN |  iefimerida.gr">
            <a:extLst>
              <a:ext uri="{FF2B5EF4-FFF2-40B4-BE49-F238E27FC236}">
                <a16:creationId xmlns:a16="http://schemas.microsoft.com/office/drawing/2014/main" id="{386EB2E9-B617-43ED-B738-C08D5537D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60" y="93663"/>
            <a:ext cx="7054851" cy="66458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DB26846-D9B5-47F6-ACF8-051886FB8723}"/>
              </a:ext>
            </a:extLst>
          </p:cNvPr>
          <p:cNvSpPr txBox="1"/>
          <p:nvPr/>
        </p:nvSpPr>
        <p:spPr>
          <a:xfrm>
            <a:off x="7202311" y="0"/>
            <a:ext cx="4560711" cy="5632311"/>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a:t>
            </a: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Η ΠΥΓΟΛΑΜΠΙΔΑ</a:t>
            </a:r>
          </a:p>
          <a:p>
            <a:r>
              <a:rPr lang="el-GR" dirty="0">
                <a:latin typeface="Arial" panose="020B0604020202020204" pitchFamily="34" charset="0"/>
                <a:cs typeface="Arial" panose="020B0604020202020204" pitchFamily="34" charset="0"/>
              </a:rPr>
              <a:t>Κι ένα ταπεινό ζουζούνι έγινε η παρηγοριά της Παναγιάς. Όταν σταυρώσανε τον Χριστό και τον λογχίσανε και σιγουρεύτηκαν ότι είχε πεθάνει,  οι Ρωμαίοι έδωσαν στην Παναγία την άδεια να τον κατεβάσει από το σταυρό.  Η Παναγία με τους κρυφούς μαθητές του Χριστού πήγαν να αποκαθηλώσουν το σώμα του για να το πάνε στο μνήμα.  Το σκοτάδι όμως ήταν τόσο μαύρο που δεν έβλεπαν... </a:t>
            </a:r>
          </a:p>
          <a:p>
            <a:r>
              <a:rPr lang="el-GR" dirty="0">
                <a:latin typeface="Arial" panose="020B0604020202020204" pitchFamily="34" charset="0"/>
                <a:cs typeface="Arial" panose="020B0604020202020204" pitchFamily="34" charset="0"/>
              </a:rPr>
              <a:t>Τότε, ένα μικρό ζουζούνι πήρε στην ουρά του ένα καρβουνάκι και τους έφεγγε!  Κι επειδή καιγόταν το καημένο, πήγαινε κάθε τόσο και βουτούσε την ουρά του στο νερό. Η Παναγιά συγκινήθηκε με το </a:t>
            </a:r>
            <a:r>
              <a:rPr lang="el-GR" dirty="0" err="1">
                <a:latin typeface="Arial" panose="020B0604020202020204" pitchFamily="34" charset="0"/>
                <a:cs typeface="Arial" panose="020B0604020202020204" pitchFamily="34" charset="0"/>
              </a:rPr>
              <a:t>ζουζουνάκι</a:t>
            </a:r>
            <a:r>
              <a:rPr lang="el-GR" dirty="0">
                <a:latin typeface="Arial" panose="020B0604020202020204" pitchFamily="34" charset="0"/>
                <a:cs typeface="Arial" panose="020B0604020202020204" pitchFamily="34" charset="0"/>
              </a:rPr>
              <a:t> και του ευχήθηκε να έχει πάντα στην ουρά του ένα φως που να λάμπει μέσα στη νύχτα χωρίς όμως να το καίει.  Αυτή είναι η πυγολαμπίδα.</a:t>
            </a:r>
          </a:p>
        </p:txBody>
      </p:sp>
    </p:spTree>
    <p:extLst>
      <p:ext uri="{BB962C8B-B14F-4D97-AF65-F5344CB8AC3E}">
        <p14:creationId xmlns:p14="http://schemas.microsoft.com/office/powerpoint/2010/main" val="68246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theme/theme1.xml><?xml version="1.0" encoding="utf-8"?>
<a:theme xmlns:a="http://schemas.openxmlformats.org/drawingml/2006/main" name="Βάθος">
  <a:themeElements>
    <a:clrScheme name="Βάθος">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Βάθος">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Βάθος">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Βάθος</Template>
  <TotalTime>1</TotalTime>
  <Words>657</Words>
  <Application>Microsoft Office PowerPoint</Application>
  <PresentationFormat>Ευρεία οθόνη</PresentationFormat>
  <Paragraphs>32</Paragraphs>
  <Slides>6</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vt:i4>
      </vt:variant>
    </vt:vector>
  </HeadingPairs>
  <TitlesOfParts>
    <vt:vector size="10" baseType="lpstr">
      <vt:lpstr>Arial</vt:lpstr>
      <vt:lpstr>Calibri</vt:lpstr>
      <vt:lpstr>Corbel</vt:lpstr>
      <vt:lpstr>Βάθος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apsilo</dc:creator>
  <cp:lastModifiedBy>apsilo</cp:lastModifiedBy>
  <cp:revision>2</cp:revision>
  <dcterms:created xsi:type="dcterms:W3CDTF">2021-04-15T09:03:58Z</dcterms:created>
  <dcterms:modified xsi:type="dcterms:W3CDTF">2021-04-15T09:05:41Z</dcterms:modified>
</cp:coreProperties>
</file>