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sldIdLst>
    <p:sldId id="324" r:id="rId2"/>
    <p:sldId id="310" r:id="rId3"/>
    <p:sldId id="311" r:id="rId4"/>
    <p:sldId id="312" r:id="rId5"/>
    <p:sldId id="313" r:id="rId6"/>
    <p:sldId id="320" r:id="rId7"/>
    <p:sldId id="314" r:id="rId8"/>
    <p:sldId id="315" r:id="rId9"/>
    <p:sldId id="316" r:id="rId10"/>
    <p:sldId id="317" r:id="rId11"/>
    <p:sldId id="318" r:id="rId12"/>
    <p:sldId id="321" r:id="rId13"/>
    <p:sldId id="322"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5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48919D14-6103-43FA-BB5D-6D2AC25E7107}" type="datetimeFigureOut">
              <a:rPr lang="el-GR" smtClean="0"/>
              <a:t>6/4/2021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8E8F144-D6A3-460A-9269-D6FDE1E1ADAC}" type="slidenum">
              <a:rPr lang="el-GR" smtClean="0"/>
              <a:t>‹#›</a:t>
            </a:fld>
            <a:endParaRPr lang="el-GR"/>
          </a:p>
        </p:txBody>
      </p:sp>
    </p:spTree>
    <p:extLst>
      <p:ext uri="{BB962C8B-B14F-4D97-AF65-F5344CB8AC3E}">
        <p14:creationId xmlns:p14="http://schemas.microsoft.com/office/powerpoint/2010/main" val="238764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8919D14-6103-43FA-BB5D-6D2AC25E7107}" type="datetimeFigureOut">
              <a:rPr lang="el-GR" smtClean="0"/>
              <a:t>6/4/2021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8E8F144-D6A3-460A-9269-D6FDE1E1ADAC}" type="slidenum">
              <a:rPr lang="el-GR" smtClean="0"/>
              <a:t>‹#›</a:t>
            </a:fld>
            <a:endParaRPr lang="el-GR"/>
          </a:p>
        </p:txBody>
      </p:sp>
    </p:spTree>
    <p:extLst>
      <p:ext uri="{BB962C8B-B14F-4D97-AF65-F5344CB8AC3E}">
        <p14:creationId xmlns:p14="http://schemas.microsoft.com/office/powerpoint/2010/main" val="702133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a:xfrm>
            <a:off x="838200" y="6422854"/>
            <a:ext cx="2743196" cy="365125"/>
          </a:xfrm>
        </p:spPr>
        <p:txBody>
          <a:bodyPr/>
          <a:lstStyle/>
          <a:p>
            <a:fld id="{48919D14-6103-43FA-BB5D-6D2AC25E7107}" type="datetimeFigureOut">
              <a:rPr lang="el-GR" smtClean="0"/>
              <a:t>6/4/2021</a:t>
            </a:fld>
            <a:endParaRPr lang="el-GR"/>
          </a:p>
        </p:txBody>
      </p:sp>
      <p:sp>
        <p:nvSpPr>
          <p:cNvPr id="5" name="Footer Placeholder 4"/>
          <p:cNvSpPr>
            <a:spLocks noGrp="1"/>
          </p:cNvSpPr>
          <p:nvPr>
            <p:ph type="ftr" sz="quarter" idx="11"/>
          </p:nvPr>
        </p:nvSpPr>
        <p:spPr>
          <a:xfrm>
            <a:off x="3776135" y="6422854"/>
            <a:ext cx="4279669" cy="365125"/>
          </a:xfrm>
        </p:spPr>
        <p:txBody>
          <a:bodyPr/>
          <a:lstStyle/>
          <a:p>
            <a:endParaRPr lang="el-GR"/>
          </a:p>
        </p:txBody>
      </p:sp>
      <p:sp>
        <p:nvSpPr>
          <p:cNvPr id="6" name="Slide Number Placeholder 5"/>
          <p:cNvSpPr>
            <a:spLocks noGrp="1"/>
          </p:cNvSpPr>
          <p:nvPr>
            <p:ph type="sldNum" sz="quarter" idx="12"/>
          </p:nvPr>
        </p:nvSpPr>
        <p:spPr>
          <a:xfrm>
            <a:off x="8073048" y="6422854"/>
            <a:ext cx="879759" cy="365125"/>
          </a:xfrm>
        </p:spPr>
        <p:txBody>
          <a:bodyPr/>
          <a:lstStyle/>
          <a:p>
            <a:fld id="{E8E8F144-D6A3-460A-9269-D6FDE1E1ADAC}" type="slidenum">
              <a:rPr lang="el-GR" smtClean="0"/>
              <a:t>‹#›</a:t>
            </a:fld>
            <a:endParaRPr lang="el-GR"/>
          </a:p>
        </p:txBody>
      </p:sp>
    </p:spTree>
    <p:extLst>
      <p:ext uri="{BB962C8B-B14F-4D97-AF65-F5344CB8AC3E}">
        <p14:creationId xmlns:p14="http://schemas.microsoft.com/office/powerpoint/2010/main" val="408512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8919D14-6103-43FA-BB5D-6D2AC25E7107}" type="datetimeFigureOut">
              <a:rPr lang="el-GR" smtClean="0"/>
              <a:t>6/4/2021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8E8F144-D6A3-460A-9269-D6FDE1E1ADAC}" type="slidenum">
              <a:rPr lang="el-GR" smtClean="0"/>
              <a:t>‹#›</a:t>
            </a:fld>
            <a:endParaRPr lang="el-GR"/>
          </a:p>
        </p:txBody>
      </p:sp>
    </p:spTree>
    <p:extLst>
      <p:ext uri="{BB962C8B-B14F-4D97-AF65-F5344CB8AC3E}">
        <p14:creationId xmlns:p14="http://schemas.microsoft.com/office/powerpoint/2010/main" val="419872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lvl1pPr>
              <a:defRPr>
                <a:solidFill>
                  <a:schemeClr val="tx2"/>
                </a:solidFill>
              </a:defRPr>
            </a:lvl1pPr>
          </a:lstStyle>
          <a:p>
            <a:fld id="{48919D14-6103-43FA-BB5D-6D2AC25E7107}" type="datetimeFigureOut">
              <a:rPr lang="el-GR" smtClean="0"/>
              <a:t>6/4/2021</a:t>
            </a:fld>
            <a:endParaRPr lang="el-G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l-G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E8E8F144-D6A3-460A-9269-D6FDE1E1ADAC}" type="slidenum">
              <a:rPr lang="el-GR" smtClean="0"/>
              <a:t>‹#›</a:t>
            </a:fld>
            <a:endParaRPr lang="el-GR"/>
          </a:p>
        </p:txBody>
      </p:sp>
    </p:spTree>
    <p:extLst>
      <p:ext uri="{BB962C8B-B14F-4D97-AF65-F5344CB8AC3E}">
        <p14:creationId xmlns:p14="http://schemas.microsoft.com/office/powerpoint/2010/main" val="217999340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48919D14-6103-43FA-BB5D-6D2AC25E7107}" type="datetimeFigureOut">
              <a:rPr lang="el-GR" smtClean="0"/>
              <a:t>6/4/2021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8E8F144-D6A3-460A-9269-D6FDE1E1ADAC}" type="slidenum">
              <a:rPr lang="el-GR" smtClean="0"/>
              <a:t>‹#›</a:t>
            </a:fld>
            <a:endParaRPr lang="el-GR"/>
          </a:p>
        </p:txBody>
      </p:sp>
    </p:spTree>
    <p:extLst>
      <p:ext uri="{BB962C8B-B14F-4D97-AF65-F5344CB8AC3E}">
        <p14:creationId xmlns:p14="http://schemas.microsoft.com/office/powerpoint/2010/main" val="3261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48919D14-6103-43FA-BB5D-6D2AC25E7107}" type="datetimeFigureOut">
              <a:rPr lang="el-GR" smtClean="0"/>
              <a:t>6/4/2021</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E8E8F144-D6A3-460A-9269-D6FDE1E1ADAC}" type="slidenum">
              <a:rPr lang="el-GR" smtClean="0"/>
              <a:t>‹#›</a:t>
            </a:fld>
            <a:endParaRPr lang="el-GR"/>
          </a:p>
        </p:txBody>
      </p:sp>
    </p:spTree>
    <p:extLst>
      <p:ext uri="{BB962C8B-B14F-4D97-AF65-F5344CB8AC3E}">
        <p14:creationId xmlns:p14="http://schemas.microsoft.com/office/powerpoint/2010/main" val="4266690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48919D14-6103-43FA-BB5D-6D2AC25E7107}" type="datetimeFigureOut">
              <a:rPr lang="el-GR" smtClean="0"/>
              <a:t>6/4/2021</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E8E8F144-D6A3-460A-9269-D6FDE1E1ADAC}" type="slidenum">
              <a:rPr lang="el-GR" smtClean="0"/>
              <a:t>‹#›</a:t>
            </a:fld>
            <a:endParaRPr lang="el-GR"/>
          </a:p>
        </p:txBody>
      </p:sp>
    </p:spTree>
    <p:extLst>
      <p:ext uri="{BB962C8B-B14F-4D97-AF65-F5344CB8AC3E}">
        <p14:creationId xmlns:p14="http://schemas.microsoft.com/office/powerpoint/2010/main" val="3938068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919D14-6103-43FA-BB5D-6D2AC25E7107}" type="datetimeFigureOut">
              <a:rPr lang="el-GR" smtClean="0"/>
              <a:t>6/4/2021</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E8E8F144-D6A3-460A-9269-D6FDE1E1ADAC}" type="slidenum">
              <a:rPr lang="el-GR" smtClean="0"/>
              <a:t>‹#›</a:t>
            </a:fld>
            <a:endParaRPr lang="el-GR"/>
          </a:p>
        </p:txBody>
      </p:sp>
    </p:spTree>
    <p:extLst>
      <p:ext uri="{BB962C8B-B14F-4D97-AF65-F5344CB8AC3E}">
        <p14:creationId xmlns:p14="http://schemas.microsoft.com/office/powerpoint/2010/main" val="750698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8919D14-6103-43FA-BB5D-6D2AC25E7107}" type="datetimeFigureOut">
              <a:rPr lang="el-GR" smtClean="0"/>
              <a:t>6/4/2021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8E8F144-D6A3-460A-9269-D6FDE1E1ADAC}" type="slidenum">
              <a:rPr lang="el-GR" smtClean="0"/>
              <a:t>‹#›</a:t>
            </a:fld>
            <a:endParaRPr lang="el-GR"/>
          </a:p>
        </p:txBody>
      </p:sp>
    </p:spTree>
    <p:extLst>
      <p:ext uri="{BB962C8B-B14F-4D97-AF65-F5344CB8AC3E}">
        <p14:creationId xmlns:p14="http://schemas.microsoft.com/office/powerpoint/2010/main" val="2060788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8919D14-6103-43FA-BB5D-6D2AC25E7107}" type="datetimeFigureOut">
              <a:rPr lang="el-GR" smtClean="0"/>
              <a:t>6/4/2021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8E8F144-D6A3-460A-9269-D6FDE1E1ADAC}" type="slidenum">
              <a:rPr lang="el-GR" smtClean="0"/>
              <a:t>‹#›</a:t>
            </a:fld>
            <a:endParaRPr lang="el-GR"/>
          </a:p>
        </p:txBody>
      </p:sp>
    </p:spTree>
    <p:extLst>
      <p:ext uri="{BB962C8B-B14F-4D97-AF65-F5344CB8AC3E}">
        <p14:creationId xmlns:p14="http://schemas.microsoft.com/office/powerpoint/2010/main" val="364877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48919D14-6103-43FA-BB5D-6D2AC25E7107}" type="datetimeFigureOut">
              <a:rPr lang="el-GR" smtClean="0"/>
              <a:t>6/4/2021</a:t>
            </a:fld>
            <a:endParaRPr lang="el-GR"/>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l-GR"/>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E8E8F144-D6A3-460A-9269-D6FDE1E1ADAC}" type="slidenum">
              <a:rPr lang="el-GR" smtClean="0"/>
              <a:t>‹#›</a:t>
            </a:fld>
            <a:endParaRPr lang="el-GR"/>
          </a:p>
        </p:txBody>
      </p:sp>
    </p:spTree>
    <p:extLst>
      <p:ext uri="{BB962C8B-B14F-4D97-AF65-F5344CB8AC3E}">
        <p14:creationId xmlns:p14="http://schemas.microsoft.com/office/powerpoint/2010/main" val="1730578422"/>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39A491-10E6-4355-A032-4354E9862820}"/>
              </a:ext>
            </a:extLst>
          </p:cNvPr>
          <p:cNvSpPr txBox="1"/>
          <p:nvPr/>
        </p:nvSpPr>
        <p:spPr>
          <a:xfrm>
            <a:off x="0" y="1353312"/>
            <a:ext cx="15144706" cy="2739211"/>
          </a:xfrm>
          <a:prstGeom prst="rect">
            <a:avLst/>
          </a:prstGeom>
          <a:noFill/>
        </p:spPr>
        <p:txBody>
          <a:bodyPr wrap="square" rtlCol="0">
            <a:spAutoFit/>
          </a:bodyPr>
          <a:lstStyle/>
          <a:p>
            <a:r>
              <a:rPr lang="el-GR" sz="6000" dirty="0">
                <a:latin typeface="Arial" panose="020B0604020202020204" pitchFamily="34" charset="0"/>
                <a:cs typeface="Arial" panose="020B0604020202020204" pitchFamily="34" charset="0"/>
              </a:rPr>
              <a:t>   Η ΚΟΤΑ ΜΕ ΤΑ ΚΟΚΚΙΝΑ  ΑΥΓΑ</a:t>
            </a:r>
          </a:p>
          <a:p>
            <a:r>
              <a:rPr lang="el-GR" sz="2800" dirty="0">
                <a:latin typeface="Arial" panose="020B0604020202020204" pitchFamily="34" charset="0"/>
                <a:cs typeface="Arial" panose="020B0604020202020204" pitchFamily="34" charset="0"/>
              </a:rPr>
              <a:t>       του Κυριάκου Χ. Αθανασιάδη</a:t>
            </a:r>
          </a:p>
          <a:p>
            <a:endParaRPr lang="el-GR" sz="2800" dirty="0">
              <a:latin typeface="Arial" panose="020B0604020202020204" pitchFamily="34" charset="0"/>
              <a:cs typeface="Arial" panose="020B0604020202020204" pitchFamily="34" charset="0"/>
            </a:endParaRPr>
          </a:p>
          <a:p>
            <a:r>
              <a:rPr lang="el-GR" sz="2800" dirty="0">
                <a:latin typeface="Arial" panose="020B0604020202020204" pitchFamily="34" charset="0"/>
                <a:cs typeface="Arial" panose="020B0604020202020204" pitchFamily="34" charset="0"/>
              </a:rPr>
              <a:t>       ΕΠΙΜΕΛΕΙΑ: Β. </a:t>
            </a:r>
            <a:r>
              <a:rPr lang="el-GR" sz="2800">
                <a:latin typeface="Arial" panose="020B0604020202020204" pitchFamily="34" charset="0"/>
                <a:cs typeface="Arial" panose="020B0604020202020204" pitchFamily="34" charset="0"/>
              </a:rPr>
              <a:t>ΚΑΡΑΜΑΝΗ</a:t>
            </a:r>
            <a:endParaRPr lang="el-GR" sz="2800" dirty="0">
              <a:latin typeface="Arial" panose="020B0604020202020204" pitchFamily="34" charset="0"/>
              <a:cs typeface="Arial" panose="020B0604020202020204" pitchFamily="34" charset="0"/>
            </a:endParaRPr>
          </a:p>
          <a:p>
            <a:endParaRPr lang="el-G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2092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5465E9B-42DE-4407-A129-75FA411AB5F3}"/>
              </a:ext>
            </a:extLst>
          </p:cNvPr>
          <p:cNvPicPr>
            <a:picLocks noChangeAspect="1"/>
          </p:cNvPicPr>
          <p:nvPr/>
        </p:nvPicPr>
        <p:blipFill>
          <a:blip r:embed="rId2"/>
          <a:stretch>
            <a:fillRect/>
          </a:stretch>
        </p:blipFill>
        <p:spPr>
          <a:xfrm>
            <a:off x="71021" y="106532"/>
            <a:ext cx="12029243" cy="6676008"/>
          </a:xfrm>
          <a:prstGeom prst="rect">
            <a:avLst/>
          </a:prstGeom>
        </p:spPr>
      </p:pic>
    </p:spTree>
    <p:extLst>
      <p:ext uri="{BB962C8B-B14F-4D97-AF65-F5344CB8AC3E}">
        <p14:creationId xmlns:p14="http://schemas.microsoft.com/office/powerpoint/2010/main" val="692984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0A0D0BA-0D95-4501-AF1E-5D3FD3DE2F7B}"/>
              </a:ext>
            </a:extLst>
          </p:cNvPr>
          <p:cNvPicPr>
            <a:picLocks noChangeAspect="1"/>
          </p:cNvPicPr>
          <p:nvPr/>
        </p:nvPicPr>
        <p:blipFill>
          <a:blip r:embed="rId2"/>
          <a:stretch>
            <a:fillRect/>
          </a:stretch>
        </p:blipFill>
        <p:spPr>
          <a:xfrm>
            <a:off x="71021" y="62144"/>
            <a:ext cx="12029243" cy="6711518"/>
          </a:xfrm>
          <a:prstGeom prst="rect">
            <a:avLst/>
          </a:prstGeom>
        </p:spPr>
      </p:pic>
    </p:spTree>
    <p:extLst>
      <p:ext uri="{BB962C8B-B14F-4D97-AF65-F5344CB8AC3E}">
        <p14:creationId xmlns:p14="http://schemas.microsoft.com/office/powerpoint/2010/main" val="3296630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268CF2-38A4-41C4-8B08-059D97D2439C}"/>
              </a:ext>
            </a:extLst>
          </p:cNvPr>
          <p:cNvSpPr txBox="1"/>
          <p:nvPr/>
        </p:nvSpPr>
        <p:spPr>
          <a:xfrm>
            <a:off x="106531" y="97654"/>
            <a:ext cx="12189041" cy="6186309"/>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                                                            </a:t>
            </a:r>
            <a:r>
              <a:rPr lang="el-GR"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Η ΚΟΤΑ ΜΕ ΤΑ ΚΟΚΚΙΝΑ ΑΒΓΑ</a:t>
            </a:r>
          </a:p>
          <a:p>
            <a:r>
              <a:rPr lang="el-GR" dirty="0">
                <a:latin typeface="Arial" panose="020B0604020202020204" pitchFamily="34" charset="0"/>
                <a:cs typeface="Arial" panose="020B0604020202020204" pitchFamily="34" charset="0"/>
              </a:rPr>
              <a:t>Μια φορά κι έναν καιρό, λοιπόν, ζούσε στο χωριό  μια γριούλα.</a:t>
            </a:r>
          </a:p>
          <a:p>
            <a:r>
              <a:rPr lang="el-GR" dirty="0">
                <a:latin typeface="Arial" panose="020B0604020202020204" pitchFamily="34" charset="0"/>
                <a:cs typeface="Arial" panose="020B0604020202020204" pitchFamily="34" charset="0"/>
              </a:rPr>
              <a:t>Ήταν πολύ - πολύ μεγάλη, ίσως εκατό χρονών, κοντή, σκυφτή, και τυλιγμένη πάντοτε στα μαύρα της ρούχα.</a:t>
            </a:r>
          </a:p>
          <a:p>
            <a:r>
              <a:rPr lang="el-GR" dirty="0">
                <a:latin typeface="Arial" panose="020B0604020202020204" pitchFamily="34" charset="0"/>
                <a:cs typeface="Arial" panose="020B0604020202020204" pitchFamily="34" charset="0"/>
              </a:rPr>
              <a:t>Όλο το χρόνο δούλευε ακούραστα στο περιβόλι της και είχε απ' όλα τα καλά.</a:t>
            </a:r>
          </a:p>
          <a:p>
            <a:r>
              <a:rPr lang="el-GR" dirty="0">
                <a:latin typeface="Arial" panose="020B0604020202020204" pitchFamily="34" charset="0"/>
                <a:cs typeface="Arial" panose="020B0604020202020204" pitchFamily="34" charset="0"/>
              </a:rPr>
              <a:t>Ζούσε σ' ένα όμορφο σπιτάκι, έχοντας συντροφιά της μια μικροσκοπική κοτούλα, μ' ένα στραβό λειρί σαν κοκοράκι.</a:t>
            </a:r>
          </a:p>
          <a:p>
            <a:r>
              <a:rPr lang="el-GR" dirty="0">
                <a:latin typeface="Arial" panose="020B0604020202020204" pitchFamily="34" charset="0"/>
                <a:cs typeface="Arial" panose="020B0604020202020204" pitchFamily="34" charset="0"/>
              </a:rPr>
              <a:t>Αυτή η παράξενη κοτούλα δεν έκανε κανένα αβγό για έντεκα ολόκληρους μήνες, όμως όλο το μήνα πριν τη  </a:t>
            </a:r>
            <a:r>
              <a:rPr lang="el-GR" dirty="0" err="1">
                <a:latin typeface="Arial" panose="020B0604020202020204" pitchFamily="34" charset="0"/>
                <a:cs typeface="Arial" panose="020B0604020202020204" pitchFamily="34" charset="0"/>
              </a:rPr>
              <a:t>Μεγαλοβδομάδα</a:t>
            </a:r>
            <a:r>
              <a:rPr lang="el-GR" dirty="0">
                <a:latin typeface="Arial" panose="020B0604020202020204" pitchFamily="34" charset="0"/>
                <a:cs typeface="Arial" panose="020B0604020202020204" pitchFamily="34" charset="0"/>
              </a:rPr>
              <a:t> γεννούσε κάθε μέρα κι από ένα μικρούλι, μακρόστενο αβγουλάκι, που ήταν -ξέρετε τι;  ολοκόκκινο. Μάλιστα: ολοκόκκινο, σαν βαμμένο.</a:t>
            </a:r>
          </a:p>
          <a:p>
            <a:r>
              <a:rPr lang="el-GR" dirty="0">
                <a:latin typeface="Arial" panose="020B0604020202020204" pitchFamily="34" charset="0"/>
                <a:cs typeface="Arial" panose="020B0604020202020204" pitchFamily="34" charset="0"/>
              </a:rPr>
              <a:t>Όλοι στο χωριό παραξενεύονταν, μα κανείς δεν μπορούσε να εξηγήσει το φαινόμενο. Κι όταν ρωτούσαν τη γιαγιά πώς γινόταν άραγε αυτό το θαύμα, εκείνη χαμογελούσε λιγάκι πονηρά, έσκυβε το κεφάλι κι έλεγε:</a:t>
            </a:r>
          </a:p>
          <a:p>
            <a:r>
              <a:rPr lang="el-GR" dirty="0">
                <a:latin typeface="Arial" panose="020B0604020202020204" pitchFamily="34" charset="0"/>
                <a:cs typeface="Arial" panose="020B0604020202020204" pitchFamily="34" charset="0"/>
              </a:rPr>
              <a:t>"Α, μη τα ρωτάτε αυτά τα πράγματα. Γίνονται, γίνονται - ξέρω κι εγώ;</a:t>
            </a:r>
          </a:p>
          <a:p>
            <a:r>
              <a:rPr lang="el-GR" dirty="0">
                <a:latin typeface="Arial" panose="020B0604020202020204" pitchFamily="34" charset="0"/>
                <a:cs typeface="Arial" panose="020B0604020202020204" pitchFamily="34" charset="0"/>
              </a:rPr>
              <a:t>Και μάζευε τα αβγά, τα έβραζε να σφίξουν, και τα μοίραζε στον κόσμο να τα τσουγκρίσουν μετά την Ανάσταση.</a:t>
            </a:r>
          </a:p>
          <a:p>
            <a:r>
              <a:rPr lang="el-GR" dirty="0">
                <a:latin typeface="Arial" panose="020B0604020202020204" pitchFamily="34" charset="0"/>
                <a:cs typeface="Arial" panose="020B0604020202020204" pitchFamily="34" charset="0"/>
              </a:rPr>
              <a:t>Έτσι συνέβαινε πάντα στο χωριό του παππού μου, όσο παλιά μπορούσε να Θυμηθεί.</a:t>
            </a:r>
          </a:p>
          <a:p>
            <a:r>
              <a:rPr lang="el-GR" dirty="0">
                <a:latin typeface="Arial" panose="020B0604020202020204" pitchFamily="34" charset="0"/>
                <a:cs typeface="Arial" panose="020B0604020202020204" pitchFamily="34" charset="0"/>
              </a:rPr>
              <a:t>Ώσπου, μια φοβερή χρονιά, κάποιος τρύπωσε μες στην αυλή της γιαγιάς, άρπαξε την κότα με τα κόκκινα αβγά και χάθηκε μες στη νύχτα σαν σκιά.</a:t>
            </a:r>
            <a:r>
              <a:rPr lang="en-US"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Ήταν οι μέρες που θα άρχιζε να γεννάει, βλέπετε, και ο κλέφτης ήθελε τη μαγική κότα για λογαριασμό του.</a:t>
            </a:r>
          </a:p>
          <a:p>
            <a:r>
              <a:rPr lang="el-GR" dirty="0">
                <a:latin typeface="Arial" panose="020B0604020202020204" pitchFamily="34" charset="0"/>
                <a:cs typeface="Arial" panose="020B0604020202020204" pitchFamily="34" charset="0"/>
              </a:rPr>
              <a:t>Η γιαγιά έψαξε παντού να τη βρει, αλλά άδικος κόπος. Χτύπησε πόρτες, μπήκε σε ξένες αποθήκες, τρύπωσε μέσα σε θάμνους, βγήκε στην εξοχή - και πού δεν πήγε...</a:t>
            </a:r>
            <a:endParaRPr lang="en-US" dirty="0">
              <a:latin typeface="Arial" panose="020B0604020202020204" pitchFamily="34" charset="0"/>
              <a:cs typeface="Arial" panose="020B0604020202020204" pitchFamily="34" charset="0"/>
            </a:endParaRPr>
          </a:p>
          <a:p>
            <a:r>
              <a:rPr lang="el-GR" dirty="0">
                <a:latin typeface="Arial" panose="020B0604020202020204" pitchFamily="34" charset="0"/>
                <a:cs typeface="Arial" panose="020B0604020202020204" pitchFamily="34" charset="0"/>
              </a:rPr>
              <a:t>Πολλοί χωριανοί μάλιστα ορκίζονταν πως την είδαν να μιλάει ακόμα και με δυο γέρικες αλεπούδες, που της ορκίζονταν με τη σειρά τους πως όχι, όχι, δεν είχαν πειράξει αυτές την κότα της. Και η γιαγιά, όταν είδε κι </a:t>
            </a:r>
            <a:r>
              <a:rPr lang="el-GR" dirty="0" err="1">
                <a:latin typeface="Arial" panose="020B0604020202020204" pitchFamily="34" charset="0"/>
                <a:cs typeface="Arial" panose="020B0604020202020204" pitchFamily="34" charset="0"/>
              </a:rPr>
              <a:t>απόειδε</a:t>
            </a:r>
            <a:r>
              <a:rPr lang="el-GR" dirty="0">
                <a:latin typeface="Arial" panose="020B0604020202020204" pitchFamily="34" charset="0"/>
                <a:cs typeface="Arial" panose="020B0604020202020204" pitchFamily="34" charset="0"/>
              </a:rPr>
              <a:t>, αρρώστησε από τον καημό της, και ούτε να φάει ήθελε πια, ούτε να δουλέψει στο περιβόλι της, ούτε τίποτα.</a:t>
            </a:r>
            <a:r>
              <a:rPr lang="en-US" dirty="0">
                <a:latin typeface="Arial" panose="020B0604020202020204" pitchFamily="34" charset="0"/>
                <a:cs typeface="Arial" panose="020B0604020202020204" pitchFamily="34" charset="0"/>
              </a:rPr>
              <a:t> </a:t>
            </a:r>
          </a:p>
          <a:p>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3765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925CFE-5788-489D-A6F2-1A9C0AAEA854}"/>
              </a:ext>
            </a:extLst>
          </p:cNvPr>
          <p:cNvSpPr txBox="1"/>
          <p:nvPr/>
        </p:nvSpPr>
        <p:spPr>
          <a:xfrm>
            <a:off x="62144" y="0"/>
            <a:ext cx="12029242" cy="4524315"/>
          </a:xfrm>
          <a:prstGeom prst="rect">
            <a:avLst/>
          </a:prstGeom>
          <a:noFill/>
        </p:spPr>
        <p:txBody>
          <a:bodyPr wrap="square">
            <a:spAutoFit/>
          </a:bodyPr>
          <a:lstStyle/>
          <a:p>
            <a:r>
              <a:rPr lang="el-GR" dirty="0">
                <a:latin typeface="Arial" panose="020B0604020202020204" pitchFamily="34" charset="0"/>
                <a:cs typeface="Arial" panose="020B0604020202020204" pitchFamily="34" charset="0"/>
              </a:rPr>
              <a:t>Και όλοι έλεγαν πως δε θα αντέξει, θα πεθάνει πριν το Πάσχα</a:t>
            </a:r>
          </a:p>
          <a:p>
            <a:r>
              <a:rPr lang="el-GR" dirty="0">
                <a:latin typeface="Arial" panose="020B0604020202020204" pitchFamily="34" charset="0"/>
                <a:cs typeface="Arial" panose="020B0604020202020204" pitchFamily="34" charset="0"/>
              </a:rPr>
              <a:t>Κι έπειτα... α, έπειτα ο Χειμώνας ξαναήρθε απρόσκλητος, κι ας είχε μόλις φύγει για τα βουνά, και στρώθηκε πάνω από το χωριό, άσπρος, φοβερός και παγωμένος, και ο κόσμος κλείστηκε στα σπίτια, τα παιδιά σταμάτησαν το παιχνίδι, τα ζώα μουγκάνιζαν και βέλαζαν στους στάβλους και στα μαντριά τους, και τα δέντρα ζάρωσαν λες και φοβούνταν το τσεκούρι...</a:t>
            </a:r>
          </a:p>
          <a:p>
            <a:r>
              <a:rPr lang="el-GR" dirty="0">
                <a:latin typeface="Arial" panose="020B0604020202020204" pitchFamily="34" charset="0"/>
                <a:cs typeface="Arial" panose="020B0604020202020204" pitchFamily="34" charset="0"/>
              </a:rPr>
              <a:t>Κι έφτασε η </a:t>
            </a:r>
            <a:r>
              <a:rPr lang="el-GR" dirty="0" err="1">
                <a:latin typeface="Arial" panose="020B0604020202020204" pitchFamily="34" charset="0"/>
                <a:cs typeface="Arial" panose="020B0604020202020204" pitchFamily="34" charset="0"/>
              </a:rPr>
              <a:t>Μεγαλοβδομάδα</a:t>
            </a:r>
            <a:r>
              <a:rPr lang="el-GR" dirty="0">
                <a:latin typeface="Arial" panose="020B0604020202020204" pitchFamily="34" charset="0"/>
                <a:cs typeface="Arial" panose="020B0604020202020204" pitchFamily="34" charset="0"/>
              </a:rPr>
              <a:t>, και το κρυσταλλιασμένο χωριό αναρωτιόταν τι άλλο, άραγε, 8α το χτυπήσει.</a:t>
            </a:r>
          </a:p>
          <a:p>
            <a:r>
              <a:rPr lang="el-GR" dirty="0">
                <a:latin typeface="Arial" panose="020B0604020202020204" pitchFamily="34" charset="0"/>
                <a:cs typeface="Arial" panose="020B0604020202020204" pitchFamily="34" charset="0"/>
              </a:rPr>
              <a:t>Ώσπου, τη νύχτα ανάμεσα Τετάρτη και Πέμπτη -αυτή την Πέμπτη που τη λένε και Κόκκινη, ο κλέφτης, κρυφά, γύρισε ταραγμένος και μετανιωμένος την κοτούλα στο κοτέτσι της γιαγιάς, μαζί μ' ένα καλάθι αβγά: μικρούλια, μακρόστενα και </a:t>
            </a:r>
            <a:r>
              <a:rPr lang="el-GR" dirty="0" err="1">
                <a:latin typeface="Arial" panose="020B0604020202020204" pitchFamily="34" charset="0"/>
                <a:cs typeface="Arial" panose="020B0604020202020204" pitchFamily="34" charset="0"/>
              </a:rPr>
              <a:t>ολόλευκα.Καταλάβατε</a:t>
            </a:r>
            <a:r>
              <a:rPr lang="el-GR" dirty="0">
                <a:latin typeface="Arial" panose="020B0604020202020204" pitchFamily="34" charset="0"/>
                <a:cs typeface="Arial" panose="020B0604020202020204" pitchFamily="34" charset="0"/>
              </a:rPr>
              <a:t> τι είχε γίνει;</a:t>
            </a:r>
          </a:p>
          <a:p>
            <a:r>
              <a:rPr lang="el-GR" dirty="0">
                <a:latin typeface="Arial" panose="020B0604020202020204" pitchFamily="34" charset="0"/>
                <a:cs typeface="Arial" panose="020B0604020202020204" pitchFamily="34" charset="0"/>
              </a:rPr>
              <a:t>Η γιαγιά άκουσε τη φασαρία, έτρεξε στην αυλή, είδε την κοτούλα κουρνιασμένη στη φωλιά της και καταχάρηκε.</a:t>
            </a:r>
          </a:p>
          <a:p>
            <a:r>
              <a:rPr lang="el-GR" dirty="0">
                <a:latin typeface="Arial" panose="020B0604020202020204" pitchFamily="34" charset="0"/>
                <a:cs typeface="Arial" panose="020B0604020202020204" pitchFamily="34" charset="0"/>
              </a:rPr>
              <a:t>Κι ως το μεσημέρι η κότα γέννησε ξανά, κι αυτή τη φορά το αβγό της ήταν κατακόκκινο και λαμπερό όπως πάντα, κι από μέσα του, από ένα τόσο μια σταλιά </a:t>
            </a:r>
            <a:r>
              <a:rPr lang="el-GR" dirty="0" err="1">
                <a:latin typeface="Arial" panose="020B0604020202020204" pitchFamily="34" charset="0"/>
                <a:cs typeface="Arial" panose="020B0604020202020204" pitchFamily="34" charset="0"/>
              </a:rPr>
              <a:t>ραγισματάκι</a:t>
            </a:r>
            <a:r>
              <a:rPr lang="el-GR" dirty="0">
                <a:latin typeface="Arial" panose="020B0604020202020204" pitchFamily="34" charset="0"/>
                <a:cs typeface="Arial" panose="020B0604020202020204" pitchFamily="34" charset="0"/>
              </a:rPr>
              <a:t>, ξεχύνονταν ένα σωρό μυρωδιές – αυτές που φέρνουν την Άνοιξη! είπα στον παππού μου.</a:t>
            </a:r>
          </a:p>
          <a:p>
            <a:r>
              <a:rPr lang="el-GR" dirty="0">
                <a:latin typeface="Arial" panose="020B0604020202020204" pitchFamily="34" charset="0"/>
                <a:cs typeface="Arial" panose="020B0604020202020204" pitchFamily="34" charset="0"/>
              </a:rPr>
              <a:t>Ακριβώς, απάντησε εκείνος. Την Άνοιξη. Που ήρθε πάλι στο χωριό, έστω και λίγο αργοπορημένη, λιώνοντας πέρα ως πέρα τα χιόνια που το είχαν σκεπάσει.</a:t>
            </a:r>
          </a:p>
          <a:p>
            <a:r>
              <a:rPr lang="el-GR" dirty="0">
                <a:latin typeface="Arial" panose="020B0604020202020204" pitchFamily="34" charset="0"/>
                <a:cs typeface="Arial" panose="020B0604020202020204" pitchFamily="34" charset="0"/>
              </a:rPr>
              <a:t>-Μα πώς εξηγείται, παππού; τον ρώτησα τότε.</a:t>
            </a:r>
          </a:p>
        </p:txBody>
      </p:sp>
      <p:sp>
        <p:nvSpPr>
          <p:cNvPr id="4" name="TextBox 3">
            <a:extLst>
              <a:ext uri="{FF2B5EF4-FFF2-40B4-BE49-F238E27FC236}">
                <a16:creationId xmlns:a16="http://schemas.microsoft.com/office/drawing/2014/main" id="{A1D79566-D139-45A0-93AE-2489F085F147}"/>
              </a:ext>
            </a:extLst>
          </p:cNvPr>
          <p:cNvSpPr txBox="1"/>
          <p:nvPr/>
        </p:nvSpPr>
        <p:spPr>
          <a:xfrm>
            <a:off x="100614" y="4403324"/>
            <a:ext cx="8066842" cy="369332"/>
          </a:xfrm>
          <a:prstGeom prst="rect">
            <a:avLst/>
          </a:prstGeom>
          <a:noFill/>
        </p:spPr>
        <p:txBody>
          <a:bodyPr wrap="square" rtlCol="0">
            <a:spAutoFit/>
          </a:bodyPr>
          <a:lstStyle/>
          <a:p>
            <a:r>
              <a:rPr lang="el-GR" dirty="0"/>
              <a:t>Α</a:t>
            </a:r>
            <a:r>
              <a:rPr lang="el-GR" dirty="0">
                <a:latin typeface="Arial" panose="020B0604020202020204" pitchFamily="34" charset="0"/>
                <a:cs typeface="Arial" panose="020B0604020202020204" pitchFamily="34" charset="0"/>
              </a:rPr>
              <a:t>, μη τα ρωτάς αυτά τα πράγματα, μου είπε. Γίνονται, γίνονται - ξέρω κι εγώ;</a:t>
            </a:r>
          </a:p>
        </p:txBody>
      </p:sp>
    </p:spTree>
    <p:extLst>
      <p:ext uri="{BB962C8B-B14F-4D97-AF65-F5344CB8AC3E}">
        <p14:creationId xmlns:p14="http://schemas.microsoft.com/office/powerpoint/2010/main" val="3948392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9B5DEE7-9462-40F1-90B7-155F45198B43}"/>
              </a:ext>
            </a:extLst>
          </p:cNvPr>
          <p:cNvPicPr>
            <a:picLocks noChangeAspect="1"/>
          </p:cNvPicPr>
          <p:nvPr/>
        </p:nvPicPr>
        <p:blipFill>
          <a:blip r:embed="rId2"/>
          <a:stretch>
            <a:fillRect/>
          </a:stretch>
        </p:blipFill>
        <p:spPr>
          <a:xfrm>
            <a:off x="186431" y="79899"/>
            <a:ext cx="11825056" cy="6629399"/>
          </a:xfrm>
          <a:prstGeom prst="rect">
            <a:avLst/>
          </a:prstGeom>
        </p:spPr>
      </p:pic>
    </p:spTree>
    <p:extLst>
      <p:ext uri="{BB962C8B-B14F-4D97-AF65-F5344CB8AC3E}">
        <p14:creationId xmlns:p14="http://schemas.microsoft.com/office/powerpoint/2010/main" val="3828660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60598C3-CC30-443B-874B-B8374DA2CCE7}"/>
              </a:ext>
            </a:extLst>
          </p:cNvPr>
          <p:cNvPicPr>
            <a:picLocks noChangeAspect="1"/>
          </p:cNvPicPr>
          <p:nvPr/>
        </p:nvPicPr>
        <p:blipFill>
          <a:blip r:embed="rId2"/>
          <a:stretch>
            <a:fillRect/>
          </a:stretch>
        </p:blipFill>
        <p:spPr>
          <a:xfrm>
            <a:off x="106532" y="122067"/>
            <a:ext cx="11984853" cy="6651595"/>
          </a:xfrm>
          <a:prstGeom prst="rect">
            <a:avLst/>
          </a:prstGeom>
        </p:spPr>
      </p:pic>
    </p:spTree>
    <p:extLst>
      <p:ext uri="{BB962C8B-B14F-4D97-AF65-F5344CB8AC3E}">
        <p14:creationId xmlns:p14="http://schemas.microsoft.com/office/powerpoint/2010/main" val="3188397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2786A8E-EF35-433C-85B6-21CCD9A5AFA7}"/>
              </a:ext>
            </a:extLst>
          </p:cNvPr>
          <p:cNvPicPr>
            <a:picLocks noChangeAspect="1"/>
          </p:cNvPicPr>
          <p:nvPr/>
        </p:nvPicPr>
        <p:blipFill>
          <a:blip r:embed="rId2"/>
          <a:stretch>
            <a:fillRect/>
          </a:stretch>
        </p:blipFill>
        <p:spPr>
          <a:xfrm>
            <a:off x="97655" y="133164"/>
            <a:ext cx="11958222" cy="6596109"/>
          </a:xfrm>
          <a:prstGeom prst="rect">
            <a:avLst/>
          </a:prstGeom>
        </p:spPr>
      </p:pic>
    </p:spTree>
    <p:extLst>
      <p:ext uri="{BB962C8B-B14F-4D97-AF65-F5344CB8AC3E}">
        <p14:creationId xmlns:p14="http://schemas.microsoft.com/office/powerpoint/2010/main" val="440581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489A6EE-77E1-4EB3-88B6-18D09BF8BC7C}"/>
              </a:ext>
            </a:extLst>
          </p:cNvPr>
          <p:cNvPicPr>
            <a:picLocks noChangeAspect="1"/>
          </p:cNvPicPr>
          <p:nvPr/>
        </p:nvPicPr>
        <p:blipFill>
          <a:blip r:embed="rId2"/>
          <a:stretch>
            <a:fillRect/>
          </a:stretch>
        </p:blipFill>
        <p:spPr>
          <a:xfrm>
            <a:off x="88777" y="150920"/>
            <a:ext cx="11967099" cy="6596109"/>
          </a:xfrm>
          <a:prstGeom prst="rect">
            <a:avLst/>
          </a:prstGeom>
        </p:spPr>
      </p:pic>
    </p:spTree>
    <p:extLst>
      <p:ext uri="{BB962C8B-B14F-4D97-AF65-F5344CB8AC3E}">
        <p14:creationId xmlns:p14="http://schemas.microsoft.com/office/powerpoint/2010/main" val="240543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0E76863-511A-4D3B-8D4A-97073381B3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78" y="106532"/>
            <a:ext cx="11975976" cy="6676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400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24C26E1-4D5B-48D1-A7CF-05E83B2C0FD9}"/>
              </a:ext>
            </a:extLst>
          </p:cNvPr>
          <p:cNvPicPr>
            <a:picLocks noChangeAspect="1"/>
          </p:cNvPicPr>
          <p:nvPr/>
        </p:nvPicPr>
        <p:blipFill>
          <a:blip r:embed="rId2"/>
          <a:stretch>
            <a:fillRect/>
          </a:stretch>
        </p:blipFill>
        <p:spPr>
          <a:xfrm>
            <a:off x="106531" y="142044"/>
            <a:ext cx="11958221" cy="6587230"/>
          </a:xfrm>
          <a:prstGeom prst="rect">
            <a:avLst/>
          </a:prstGeom>
        </p:spPr>
      </p:pic>
    </p:spTree>
    <p:extLst>
      <p:ext uri="{BB962C8B-B14F-4D97-AF65-F5344CB8AC3E}">
        <p14:creationId xmlns:p14="http://schemas.microsoft.com/office/powerpoint/2010/main" val="3394573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10F32227-CECE-4F46-8F35-07780641BCAF}"/>
              </a:ext>
            </a:extLst>
          </p:cNvPr>
          <p:cNvPicPr>
            <a:picLocks noChangeAspect="1"/>
          </p:cNvPicPr>
          <p:nvPr/>
        </p:nvPicPr>
        <p:blipFill>
          <a:blip r:embed="rId2"/>
          <a:stretch>
            <a:fillRect/>
          </a:stretch>
        </p:blipFill>
        <p:spPr>
          <a:xfrm>
            <a:off x="97654" y="79898"/>
            <a:ext cx="11993731" cy="6715957"/>
          </a:xfrm>
          <a:prstGeom prst="rect">
            <a:avLst/>
          </a:prstGeom>
        </p:spPr>
      </p:pic>
    </p:spTree>
    <p:extLst>
      <p:ext uri="{BB962C8B-B14F-4D97-AF65-F5344CB8AC3E}">
        <p14:creationId xmlns:p14="http://schemas.microsoft.com/office/powerpoint/2010/main" val="3120446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0BDC0AC-3DDC-4CFB-BB44-66D72BBAE499}"/>
              </a:ext>
            </a:extLst>
          </p:cNvPr>
          <p:cNvPicPr>
            <a:picLocks noChangeAspect="1"/>
          </p:cNvPicPr>
          <p:nvPr/>
        </p:nvPicPr>
        <p:blipFill>
          <a:blip r:embed="rId2"/>
          <a:stretch>
            <a:fillRect/>
          </a:stretch>
        </p:blipFill>
        <p:spPr>
          <a:xfrm>
            <a:off x="71021" y="79899"/>
            <a:ext cx="12020365" cy="6711517"/>
          </a:xfrm>
          <a:prstGeom prst="rect">
            <a:avLst/>
          </a:prstGeom>
        </p:spPr>
      </p:pic>
    </p:spTree>
    <p:extLst>
      <p:ext uri="{BB962C8B-B14F-4D97-AF65-F5344CB8AC3E}">
        <p14:creationId xmlns:p14="http://schemas.microsoft.com/office/powerpoint/2010/main" val="246704436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Με ζώνες">
  <a:themeElements>
    <a:clrScheme name="Με ζώνες">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Με ζώνες">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Με ζώνες">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docProps/app.xml><?xml version="1.0" encoding="utf-8"?>
<Properties xmlns="http://schemas.openxmlformats.org/officeDocument/2006/extended-properties" xmlns:vt="http://schemas.openxmlformats.org/officeDocument/2006/docPropsVTypes">
  <Template>Με ζώνες</Template>
  <TotalTime>5</TotalTime>
  <Words>675</Words>
  <Application>Microsoft Office PowerPoint</Application>
  <PresentationFormat>Ευρεία οθόνη</PresentationFormat>
  <Paragraphs>26</Paragraphs>
  <Slides>13</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13</vt:i4>
      </vt:variant>
    </vt:vector>
  </HeadingPairs>
  <TitlesOfParts>
    <vt:vector size="17" baseType="lpstr">
      <vt:lpstr>Arial</vt:lpstr>
      <vt:lpstr>Corbel</vt:lpstr>
      <vt:lpstr>Wingdings</vt:lpstr>
      <vt:lpstr>Με ζώνες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apsilo</dc:creator>
  <cp:lastModifiedBy>apsilo</cp:lastModifiedBy>
  <cp:revision>5</cp:revision>
  <dcterms:created xsi:type="dcterms:W3CDTF">2021-04-06T09:42:12Z</dcterms:created>
  <dcterms:modified xsi:type="dcterms:W3CDTF">2021-04-06T13:34:07Z</dcterms:modified>
</cp:coreProperties>
</file>