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45" r:id="rId2"/>
    <p:sldId id="324" r:id="rId3"/>
    <p:sldId id="325" r:id="rId4"/>
    <p:sldId id="326" r:id="rId5"/>
    <p:sldId id="327" r:id="rId6"/>
    <p:sldId id="328" r:id="rId7"/>
    <p:sldId id="329" r:id="rId8"/>
    <p:sldId id="330" r:id="rId9"/>
    <p:sldId id="331" r:id="rId10"/>
    <p:sldId id="332" r:id="rId11"/>
    <p:sldId id="333" r:id="rId12"/>
    <p:sldId id="334" r:id="rId13"/>
    <p:sldId id="33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823E9E3D-AA10-4211-ACD4-9139906AE52B}" type="datetimeFigureOut">
              <a:rPr lang="el-GR" smtClean="0"/>
              <a:t>15/4/2021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A7F30F4-7226-45B5-9624-597B93866DBF}" type="slidenum">
              <a:rPr lang="el-GR" smtClean="0"/>
              <a:t>‹#›</a:t>
            </a:fld>
            <a:endParaRPr lang="el-GR"/>
          </a:p>
        </p:txBody>
      </p:sp>
    </p:spTree>
    <p:extLst>
      <p:ext uri="{BB962C8B-B14F-4D97-AF65-F5344CB8AC3E}">
        <p14:creationId xmlns:p14="http://schemas.microsoft.com/office/powerpoint/2010/main" val="388377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23E9E3D-AA10-4211-ACD4-9139906AE52B}" type="datetimeFigureOut">
              <a:rPr lang="el-GR" smtClean="0"/>
              <a:t>15/4/2021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A7F30F4-7226-45B5-9624-597B93866DBF}" type="slidenum">
              <a:rPr lang="el-GR" smtClean="0"/>
              <a:t>‹#›</a:t>
            </a:fld>
            <a:endParaRPr lang="el-GR"/>
          </a:p>
        </p:txBody>
      </p:sp>
    </p:spTree>
    <p:extLst>
      <p:ext uri="{BB962C8B-B14F-4D97-AF65-F5344CB8AC3E}">
        <p14:creationId xmlns:p14="http://schemas.microsoft.com/office/powerpoint/2010/main" val="1541774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a:xfrm>
            <a:off x="838200" y="6422854"/>
            <a:ext cx="2743196" cy="365125"/>
          </a:xfrm>
        </p:spPr>
        <p:txBody>
          <a:bodyPr/>
          <a:lstStyle/>
          <a:p>
            <a:fld id="{823E9E3D-AA10-4211-ACD4-9139906AE52B}" type="datetimeFigureOut">
              <a:rPr lang="el-GR" smtClean="0"/>
              <a:t>15/4/2021</a:t>
            </a:fld>
            <a:endParaRPr lang="el-GR"/>
          </a:p>
        </p:txBody>
      </p:sp>
      <p:sp>
        <p:nvSpPr>
          <p:cNvPr id="5" name="Footer Placeholder 4"/>
          <p:cNvSpPr>
            <a:spLocks noGrp="1"/>
          </p:cNvSpPr>
          <p:nvPr>
            <p:ph type="ftr" sz="quarter" idx="11"/>
          </p:nvPr>
        </p:nvSpPr>
        <p:spPr>
          <a:xfrm>
            <a:off x="3776135" y="6422854"/>
            <a:ext cx="4279669" cy="365125"/>
          </a:xfrm>
        </p:spPr>
        <p:txBody>
          <a:bodyPr/>
          <a:lstStyle/>
          <a:p>
            <a:endParaRPr lang="el-GR"/>
          </a:p>
        </p:txBody>
      </p:sp>
      <p:sp>
        <p:nvSpPr>
          <p:cNvPr id="6" name="Slide Number Placeholder 5"/>
          <p:cNvSpPr>
            <a:spLocks noGrp="1"/>
          </p:cNvSpPr>
          <p:nvPr>
            <p:ph type="sldNum" sz="quarter" idx="12"/>
          </p:nvPr>
        </p:nvSpPr>
        <p:spPr>
          <a:xfrm>
            <a:off x="8073048" y="6422854"/>
            <a:ext cx="879759" cy="365125"/>
          </a:xfrm>
        </p:spPr>
        <p:txBody>
          <a:bodyPr/>
          <a:lstStyle/>
          <a:p>
            <a:fld id="{8A7F30F4-7226-45B5-9624-597B93866DBF}" type="slidenum">
              <a:rPr lang="el-GR" smtClean="0"/>
              <a:t>‹#›</a:t>
            </a:fld>
            <a:endParaRPr lang="el-GR"/>
          </a:p>
        </p:txBody>
      </p:sp>
    </p:spTree>
    <p:extLst>
      <p:ext uri="{BB962C8B-B14F-4D97-AF65-F5344CB8AC3E}">
        <p14:creationId xmlns:p14="http://schemas.microsoft.com/office/powerpoint/2010/main" val="2124684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23E9E3D-AA10-4211-ACD4-9139906AE52B}" type="datetimeFigureOut">
              <a:rPr lang="el-GR" smtClean="0"/>
              <a:t>15/4/2021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A7F30F4-7226-45B5-9624-597B93866DBF}" type="slidenum">
              <a:rPr lang="el-GR" smtClean="0"/>
              <a:t>‹#›</a:t>
            </a:fld>
            <a:endParaRPr lang="el-GR"/>
          </a:p>
        </p:txBody>
      </p:sp>
    </p:spTree>
    <p:extLst>
      <p:ext uri="{BB962C8B-B14F-4D97-AF65-F5344CB8AC3E}">
        <p14:creationId xmlns:p14="http://schemas.microsoft.com/office/powerpoint/2010/main" val="233859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lvl1pPr>
              <a:defRPr>
                <a:solidFill>
                  <a:schemeClr val="tx2"/>
                </a:solidFill>
              </a:defRPr>
            </a:lvl1pPr>
          </a:lstStyle>
          <a:p>
            <a:fld id="{823E9E3D-AA10-4211-ACD4-9139906AE52B}" type="datetimeFigureOut">
              <a:rPr lang="el-GR" smtClean="0"/>
              <a:t>15/4/2021</a:t>
            </a:fld>
            <a:endParaRPr lang="el-G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l-G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A7F30F4-7226-45B5-9624-597B93866DBF}" type="slidenum">
              <a:rPr lang="el-GR" smtClean="0"/>
              <a:t>‹#›</a:t>
            </a:fld>
            <a:endParaRPr lang="el-GR"/>
          </a:p>
        </p:txBody>
      </p:sp>
    </p:spTree>
    <p:extLst>
      <p:ext uri="{BB962C8B-B14F-4D97-AF65-F5344CB8AC3E}">
        <p14:creationId xmlns:p14="http://schemas.microsoft.com/office/powerpoint/2010/main" val="167015123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823E9E3D-AA10-4211-ACD4-9139906AE52B}" type="datetimeFigureOut">
              <a:rPr lang="el-GR" smtClean="0"/>
              <a:t>15/4/2021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A7F30F4-7226-45B5-9624-597B93866DBF}" type="slidenum">
              <a:rPr lang="el-GR" smtClean="0"/>
              <a:t>‹#›</a:t>
            </a:fld>
            <a:endParaRPr lang="el-GR"/>
          </a:p>
        </p:txBody>
      </p:sp>
    </p:spTree>
    <p:extLst>
      <p:ext uri="{BB962C8B-B14F-4D97-AF65-F5344CB8AC3E}">
        <p14:creationId xmlns:p14="http://schemas.microsoft.com/office/powerpoint/2010/main" val="1843603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823E9E3D-AA10-4211-ACD4-9139906AE52B}" type="datetimeFigureOut">
              <a:rPr lang="el-GR" smtClean="0"/>
              <a:t>15/4/2021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8A7F30F4-7226-45B5-9624-597B93866DBF}" type="slidenum">
              <a:rPr lang="el-GR" smtClean="0"/>
              <a:t>‹#›</a:t>
            </a:fld>
            <a:endParaRPr lang="el-GR"/>
          </a:p>
        </p:txBody>
      </p:sp>
    </p:spTree>
    <p:extLst>
      <p:ext uri="{BB962C8B-B14F-4D97-AF65-F5344CB8AC3E}">
        <p14:creationId xmlns:p14="http://schemas.microsoft.com/office/powerpoint/2010/main" val="3504273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823E9E3D-AA10-4211-ACD4-9139906AE52B}" type="datetimeFigureOut">
              <a:rPr lang="el-GR" smtClean="0"/>
              <a:t>15/4/2021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8A7F30F4-7226-45B5-9624-597B93866DBF}" type="slidenum">
              <a:rPr lang="el-GR" smtClean="0"/>
              <a:t>‹#›</a:t>
            </a:fld>
            <a:endParaRPr lang="el-GR"/>
          </a:p>
        </p:txBody>
      </p:sp>
    </p:spTree>
    <p:extLst>
      <p:ext uri="{BB962C8B-B14F-4D97-AF65-F5344CB8AC3E}">
        <p14:creationId xmlns:p14="http://schemas.microsoft.com/office/powerpoint/2010/main" val="3452497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3E9E3D-AA10-4211-ACD4-9139906AE52B}" type="datetimeFigureOut">
              <a:rPr lang="el-GR" smtClean="0"/>
              <a:t>15/4/2021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8A7F30F4-7226-45B5-9624-597B93866DBF}" type="slidenum">
              <a:rPr lang="el-GR" smtClean="0"/>
              <a:t>‹#›</a:t>
            </a:fld>
            <a:endParaRPr lang="el-GR"/>
          </a:p>
        </p:txBody>
      </p:sp>
    </p:spTree>
    <p:extLst>
      <p:ext uri="{BB962C8B-B14F-4D97-AF65-F5344CB8AC3E}">
        <p14:creationId xmlns:p14="http://schemas.microsoft.com/office/powerpoint/2010/main" val="2593216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823E9E3D-AA10-4211-ACD4-9139906AE52B}" type="datetimeFigureOut">
              <a:rPr lang="el-GR" smtClean="0"/>
              <a:t>15/4/2021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A7F30F4-7226-45B5-9624-597B93866DBF}" type="slidenum">
              <a:rPr lang="el-GR" smtClean="0"/>
              <a:t>‹#›</a:t>
            </a:fld>
            <a:endParaRPr lang="el-GR"/>
          </a:p>
        </p:txBody>
      </p:sp>
    </p:spTree>
    <p:extLst>
      <p:ext uri="{BB962C8B-B14F-4D97-AF65-F5344CB8AC3E}">
        <p14:creationId xmlns:p14="http://schemas.microsoft.com/office/powerpoint/2010/main" val="2688126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823E9E3D-AA10-4211-ACD4-9139906AE52B}" type="datetimeFigureOut">
              <a:rPr lang="el-GR" smtClean="0"/>
              <a:t>15/4/2021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A7F30F4-7226-45B5-9624-597B93866DBF}" type="slidenum">
              <a:rPr lang="el-GR" smtClean="0"/>
              <a:t>‹#›</a:t>
            </a:fld>
            <a:endParaRPr lang="el-GR"/>
          </a:p>
        </p:txBody>
      </p:sp>
    </p:spTree>
    <p:extLst>
      <p:ext uri="{BB962C8B-B14F-4D97-AF65-F5344CB8AC3E}">
        <p14:creationId xmlns:p14="http://schemas.microsoft.com/office/powerpoint/2010/main" val="1346893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823E9E3D-AA10-4211-ACD4-9139906AE52B}" type="datetimeFigureOut">
              <a:rPr lang="el-GR" smtClean="0"/>
              <a:t>15/4/2021</a:t>
            </a:fld>
            <a:endParaRPr lang="el-GR"/>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l-GR"/>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8A7F30F4-7226-45B5-9624-597B93866DBF}" type="slidenum">
              <a:rPr lang="el-GR" smtClean="0"/>
              <a:t>‹#›</a:t>
            </a:fld>
            <a:endParaRPr lang="el-GR"/>
          </a:p>
        </p:txBody>
      </p:sp>
    </p:spTree>
    <p:extLst>
      <p:ext uri="{BB962C8B-B14F-4D97-AF65-F5344CB8AC3E}">
        <p14:creationId xmlns:p14="http://schemas.microsoft.com/office/powerpoint/2010/main" val="138358579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Ήθη και έθιμα του Πάσχα σε όλη την Ελλάδα - SERRESPOST">
            <a:extLst>
              <a:ext uri="{FF2B5EF4-FFF2-40B4-BE49-F238E27FC236}">
                <a16:creationId xmlns:a16="http://schemas.microsoft.com/office/drawing/2014/main" id="{2F15DB95-3ED8-4473-80C3-4723C20437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89" y="90311"/>
            <a:ext cx="11966222" cy="66491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5108E0D-C851-4A96-B899-61E25B11FF44}"/>
              </a:ext>
            </a:extLst>
          </p:cNvPr>
          <p:cNvSpPr txBox="1"/>
          <p:nvPr/>
        </p:nvSpPr>
        <p:spPr>
          <a:xfrm>
            <a:off x="1727201" y="1106311"/>
            <a:ext cx="10058400" cy="2677656"/>
          </a:xfrm>
          <a:prstGeom prst="rect">
            <a:avLst/>
          </a:prstGeom>
          <a:noFill/>
        </p:spPr>
        <p:txBody>
          <a:bodyPr wrap="square">
            <a:spAutoFit/>
          </a:bodyPr>
          <a:lstStyle/>
          <a:p>
            <a:r>
              <a:rPr lang="el-GR" sz="7200" dirty="0">
                <a:latin typeface="Arial" panose="020B0604020202020204" pitchFamily="34" charset="0"/>
                <a:cs typeface="Arial" panose="020B0604020202020204" pitchFamily="34" charset="0"/>
              </a:rPr>
              <a:t>ΗΘΗ ΚΑΙ ΕΘΙΜΑ   </a:t>
            </a:r>
          </a:p>
          <a:p>
            <a:r>
              <a:rPr lang="el-GR" sz="7200" dirty="0">
                <a:latin typeface="Arial" panose="020B0604020202020204" pitchFamily="34" charset="0"/>
                <a:cs typeface="Arial" panose="020B0604020202020204" pitchFamily="34" charset="0"/>
              </a:rPr>
              <a:t>      ΤΟΥ ΠΑΣΧΑ </a:t>
            </a:r>
          </a:p>
          <a:p>
            <a:r>
              <a:rPr lang="el-GR" sz="2400" dirty="0">
                <a:latin typeface="Arial" panose="020B0604020202020204" pitchFamily="34" charset="0"/>
                <a:cs typeface="Arial" panose="020B0604020202020204" pitchFamily="34" charset="0"/>
              </a:rPr>
              <a:t>ΕΠΙΜΕΛΕΙΑ: Β.ΚΑΡΑΜΑΜΝΗ</a:t>
            </a:r>
            <a:endParaRPr lang="el-GR" sz="2400" dirty="0"/>
          </a:p>
        </p:txBody>
      </p:sp>
    </p:spTree>
    <p:extLst>
      <p:ext uri="{BB962C8B-B14F-4D97-AF65-F5344CB8AC3E}">
        <p14:creationId xmlns:p14="http://schemas.microsoft.com/office/powerpoint/2010/main" val="14899880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p:snd r:embed="rId2" name="chimes.wav"/>
          </p:stSnd>
        </p:sndAc>
      </p:transition>
    </mc:Choice>
    <mc:Fallback xmlns="">
      <p:transition spd="slow">
        <p:fade/>
        <p:sndAc>
          <p:stSnd>
            <p:snd r:embed="rId4" name="chimes.wav"/>
          </p:st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9B081AC2-FE3F-4AF0-91E4-5AC3FC79FEC3}"/>
              </a:ext>
            </a:extLst>
          </p:cNvPr>
          <p:cNvPicPr>
            <a:picLocks noChangeAspect="1"/>
          </p:cNvPicPr>
          <p:nvPr/>
        </p:nvPicPr>
        <p:blipFill>
          <a:blip r:embed="rId3"/>
          <a:stretch>
            <a:fillRect/>
          </a:stretch>
        </p:blipFill>
        <p:spPr>
          <a:xfrm>
            <a:off x="110147" y="104775"/>
            <a:ext cx="7414604" cy="6686145"/>
          </a:xfrm>
          <a:prstGeom prst="rect">
            <a:avLst/>
          </a:prstGeom>
        </p:spPr>
      </p:pic>
      <p:sp>
        <p:nvSpPr>
          <p:cNvPr id="5" name="TextBox 4">
            <a:extLst>
              <a:ext uri="{FF2B5EF4-FFF2-40B4-BE49-F238E27FC236}">
                <a16:creationId xmlns:a16="http://schemas.microsoft.com/office/drawing/2014/main" id="{6D291290-0C56-4C81-B742-4F395FA30A2E}"/>
              </a:ext>
            </a:extLst>
          </p:cNvPr>
          <p:cNvSpPr txBox="1"/>
          <p:nvPr/>
        </p:nvSpPr>
        <p:spPr>
          <a:xfrm>
            <a:off x="7524751" y="104776"/>
            <a:ext cx="4557101" cy="1477328"/>
          </a:xfrm>
          <a:prstGeom prst="rect">
            <a:avLst/>
          </a:prstGeom>
          <a:noFill/>
        </p:spPr>
        <p:txBody>
          <a:bodyPr wrap="square">
            <a:spAutoFit/>
          </a:bodyPr>
          <a:lstStyle/>
          <a:p>
            <a:r>
              <a:rPr lang="el-GR" dirty="0"/>
              <a:t>   </a:t>
            </a:r>
            <a:r>
              <a:rPr lang="el-G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ΟΙ ΚΑΜΠΑΝΕΣ ΧΤΥΠΟΥΝ ΠΕΝΘΙΜΑ</a:t>
            </a:r>
          </a:p>
          <a:p>
            <a:r>
              <a:rPr lang="el-GR" dirty="0">
                <a:latin typeface="Arial" panose="020B0604020202020204" pitchFamily="34" charset="0"/>
                <a:cs typeface="Arial" panose="020B0604020202020204" pitchFamily="34" charset="0"/>
              </a:rPr>
              <a:t>Την Μεγάλη Παρασκευή, την πέμπτη ημέρα της Μεγάλης Εβδομάδας, οι καμπάνες χτυπούν πένθιμα σε ολόκληρη την χώρα, σε κάθε ορθόδοξη εκκλησία</a:t>
            </a:r>
            <a:r>
              <a:rPr lang="el-GR" dirty="0"/>
              <a:t>.</a:t>
            </a:r>
          </a:p>
        </p:txBody>
      </p:sp>
    </p:spTree>
    <p:extLst>
      <p:ext uri="{BB962C8B-B14F-4D97-AF65-F5344CB8AC3E}">
        <p14:creationId xmlns:p14="http://schemas.microsoft.com/office/powerpoint/2010/main" val="1932753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p:snd r:embed="rId2" name="chimes.wav"/>
          </p:stSnd>
        </p:sndAc>
      </p:transition>
    </mc:Choice>
    <mc:Fallback xmlns="">
      <p:transition spd="slow">
        <p:fade/>
        <p:sndAc>
          <p:stSnd>
            <p:snd r:embed="rId4" name="chimes.wav"/>
          </p:stSnd>
        </p:sndAc>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Ήθη και έθιμα της Μ. Παρασκευής - Επιτάφιος - EEA">
            <a:extLst>
              <a:ext uri="{FF2B5EF4-FFF2-40B4-BE49-F238E27FC236}">
                <a16:creationId xmlns:a16="http://schemas.microsoft.com/office/drawing/2014/main" id="{EDE28B52-C5F4-43B7-9947-1DD455F90F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0"/>
            <a:ext cx="7391400" cy="67437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364996D-E337-4992-A921-12A5243A26FB}"/>
              </a:ext>
            </a:extLst>
          </p:cNvPr>
          <p:cNvSpPr txBox="1"/>
          <p:nvPr/>
        </p:nvSpPr>
        <p:spPr>
          <a:xfrm>
            <a:off x="7505700" y="0"/>
            <a:ext cx="6429375" cy="1200329"/>
          </a:xfrm>
          <a:prstGeom prst="rect">
            <a:avLst/>
          </a:prstGeom>
          <a:noFill/>
        </p:spPr>
        <p:txBody>
          <a:bodyPr wrap="square">
            <a:spAutoFit/>
          </a:bodyPr>
          <a:lstStyle/>
          <a:p>
            <a:r>
              <a:rPr lang="el-GR" dirty="0">
                <a:latin typeface="Arial" panose="020B0604020202020204" pitchFamily="34" charset="0"/>
                <a:cs typeface="Arial" panose="020B0604020202020204" pitchFamily="34" charset="0"/>
              </a:rPr>
              <a:t>       </a:t>
            </a:r>
            <a:r>
              <a:rPr lang="el-G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ΠΕΡΙΦΟΡΑ ΕΠΙΤΑΦΙΟΥ</a:t>
            </a:r>
          </a:p>
          <a:p>
            <a:r>
              <a:rPr lang="el-GR" dirty="0">
                <a:latin typeface="Arial" panose="020B0604020202020204" pitchFamily="34" charset="0"/>
                <a:cs typeface="Arial" panose="020B0604020202020204" pitchFamily="34" charset="0"/>
              </a:rPr>
              <a:t>Στη συνέχεια γίνεται η Περιφορά του </a:t>
            </a:r>
          </a:p>
          <a:p>
            <a:r>
              <a:rPr lang="el-GR" dirty="0">
                <a:latin typeface="Arial" panose="020B0604020202020204" pitchFamily="34" charset="0"/>
                <a:cs typeface="Arial" panose="020B0604020202020204" pitchFamily="34" charset="0"/>
              </a:rPr>
              <a:t>Επιταφίου εκτός του ναού και στα όρια της </a:t>
            </a:r>
          </a:p>
          <a:p>
            <a:r>
              <a:rPr lang="el-GR" dirty="0">
                <a:latin typeface="Arial" panose="020B0604020202020204" pitchFamily="34" charset="0"/>
                <a:cs typeface="Arial" panose="020B0604020202020204" pitchFamily="34" charset="0"/>
              </a:rPr>
              <a:t>Ενορίας.</a:t>
            </a:r>
          </a:p>
        </p:txBody>
      </p:sp>
    </p:spTree>
    <p:extLst>
      <p:ext uri="{BB962C8B-B14F-4D97-AF65-F5344CB8AC3E}">
        <p14:creationId xmlns:p14="http://schemas.microsoft.com/office/powerpoint/2010/main" val="9088772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p:snd r:embed="rId2" name="chimes.wav"/>
          </p:stSnd>
        </p:sndAc>
      </p:transition>
    </mc:Choice>
    <mc:Fallback xmlns="">
      <p:transition spd="slow">
        <p:fade/>
        <p:sndAc>
          <p:stSnd>
            <p:snd r:embed="rId4" name="chimes.wav"/>
          </p:stSnd>
        </p:sndAc>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892B68BF-0F14-4497-903F-74A690E83EF1}"/>
              </a:ext>
            </a:extLst>
          </p:cNvPr>
          <p:cNvPicPr>
            <a:picLocks noChangeAspect="1"/>
          </p:cNvPicPr>
          <p:nvPr/>
        </p:nvPicPr>
        <p:blipFill>
          <a:blip r:embed="rId3"/>
          <a:stretch>
            <a:fillRect/>
          </a:stretch>
        </p:blipFill>
        <p:spPr>
          <a:xfrm>
            <a:off x="89531" y="83435"/>
            <a:ext cx="7158993" cy="6707890"/>
          </a:xfrm>
          <a:prstGeom prst="rect">
            <a:avLst/>
          </a:prstGeom>
        </p:spPr>
      </p:pic>
      <p:sp>
        <p:nvSpPr>
          <p:cNvPr id="5" name="TextBox 4">
            <a:extLst>
              <a:ext uri="{FF2B5EF4-FFF2-40B4-BE49-F238E27FC236}">
                <a16:creationId xmlns:a16="http://schemas.microsoft.com/office/drawing/2014/main" id="{E2E11D11-D361-4C24-8D42-418A60BA6FF8}"/>
              </a:ext>
            </a:extLst>
          </p:cNvPr>
          <p:cNvSpPr txBox="1"/>
          <p:nvPr/>
        </p:nvSpPr>
        <p:spPr>
          <a:xfrm>
            <a:off x="7353300" y="83436"/>
            <a:ext cx="4749169" cy="1477328"/>
          </a:xfrm>
          <a:prstGeom prst="rect">
            <a:avLst/>
          </a:prstGeom>
          <a:noFill/>
        </p:spPr>
        <p:txBody>
          <a:bodyPr wrap="square">
            <a:spAutoFit/>
          </a:bodyPr>
          <a:lstStyle/>
          <a:p>
            <a:r>
              <a:rPr lang="el-G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ΤΟ ΚΑΨΙΜΟ ΤΟΥ ΙΟΥΔΑ</a:t>
            </a:r>
          </a:p>
          <a:p>
            <a:r>
              <a:rPr lang="el-GR" dirty="0">
                <a:latin typeface="Arial" panose="020B0604020202020204" pitchFamily="34" charset="0"/>
                <a:cs typeface="Arial" panose="020B0604020202020204" pitchFamily="34" charset="0"/>
              </a:rPr>
              <a:t>Σε πολλές περιοχές της Ελλάδας εκείνη τη μέρα, φτιάχνεται ένα ομοίωμα του Ιούδα το οποίο είτε καίγεται είτε </a:t>
            </a:r>
            <a:r>
              <a:rPr lang="el-GR" dirty="0" err="1">
                <a:latin typeface="Arial" panose="020B0604020202020204" pitchFamily="34" charset="0"/>
                <a:cs typeface="Arial" panose="020B0604020202020204" pitchFamily="34" charset="0"/>
              </a:rPr>
              <a:t>πυροβολείται</a:t>
            </a:r>
            <a:r>
              <a:rPr lang="el-GR" dirty="0">
                <a:latin typeface="Arial" panose="020B0604020202020204" pitchFamily="34" charset="0"/>
                <a:cs typeface="Arial" panose="020B0604020202020204" pitchFamily="34" charset="0"/>
              </a:rPr>
              <a:t> και εν συνεχεία καίγεται.</a:t>
            </a:r>
          </a:p>
        </p:txBody>
      </p:sp>
    </p:spTree>
    <p:extLst>
      <p:ext uri="{BB962C8B-B14F-4D97-AF65-F5344CB8AC3E}">
        <p14:creationId xmlns:p14="http://schemas.microsoft.com/office/powerpoint/2010/main" val="6811286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p:snd r:embed="rId2" name="chimes.wav"/>
          </p:stSnd>
        </p:sndAc>
      </p:transition>
    </mc:Choice>
    <mc:Fallback xmlns="">
      <p:transition spd="slow">
        <p:fade/>
        <p:sndAc>
          <p:stSnd>
            <p:snd r:embed="rId4" name="chimes.wav"/>
          </p:stSnd>
        </p:sndAc>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0BDFB97-BE77-44A8-98C3-0A8E92A814A4}"/>
              </a:ext>
            </a:extLst>
          </p:cNvPr>
          <p:cNvPicPr>
            <a:picLocks noChangeAspect="1"/>
          </p:cNvPicPr>
          <p:nvPr/>
        </p:nvPicPr>
        <p:blipFill>
          <a:blip r:embed="rId3"/>
          <a:stretch>
            <a:fillRect/>
          </a:stretch>
        </p:blipFill>
        <p:spPr>
          <a:xfrm>
            <a:off x="104150" y="109328"/>
            <a:ext cx="7372975" cy="6639344"/>
          </a:xfrm>
          <a:prstGeom prst="rect">
            <a:avLst/>
          </a:prstGeom>
        </p:spPr>
      </p:pic>
      <p:sp>
        <p:nvSpPr>
          <p:cNvPr id="5" name="TextBox 4">
            <a:extLst>
              <a:ext uri="{FF2B5EF4-FFF2-40B4-BE49-F238E27FC236}">
                <a16:creationId xmlns:a16="http://schemas.microsoft.com/office/drawing/2014/main" id="{E9452EDC-60DB-4724-8A9D-885BFAD0608C}"/>
              </a:ext>
            </a:extLst>
          </p:cNvPr>
          <p:cNvSpPr txBox="1"/>
          <p:nvPr/>
        </p:nvSpPr>
        <p:spPr>
          <a:xfrm>
            <a:off x="7553325" y="109328"/>
            <a:ext cx="4534525" cy="2585323"/>
          </a:xfrm>
          <a:prstGeom prst="rect">
            <a:avLst/>
          </a:prstGeom>
          <a:noFill/>
        </p:spPr>
        <p:txBody>
          <a:bodyPr wrap="square">
            <a:spAutoFit/>
          </a:bodyPr>
          <a:lstStyle/>
          <a:p>
            <a:r>
              <a:rPr lang="el-GR" dirty="0">
                <a:latin typeface="Arial" panose="020B0604020202020204" pitchFamily="34" charset="0"/>
                <a:cs typeface="Arial" panose="020B0604020202020204" pitchFamily="34" charset="0"/>
              </a:rPr>
              <a:t>      </a:t>
            </a:r>
            <a:r>
              <a:rPr lang="el-G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ΦΑΓΗΤΑ ΑΛΑΔΩΤΑ ΜΕ ΞΥΔΙ</a:t>
            </a:r>
          </a:p>
          <a:p>
            <a:r>
              <a:rPr lang="el-GR" dirty="0">
                <a:latin typeface="Arial" panose="020B0604020202020204" pitchFamily="34" charset="0"/>
                <a:cs typeface="Arial" panose="020B0604020202020204" pitchFamily="34" charset="0"/>
              </a:rPr>
              <a:t>Τα φαγητά της Μεγάλης Παρασκευής μαγειρεύονται αλάδωτα και συνηθίζεται να προσθέτουμε ξύδι, σε ανάμνηση του περιστατικού με τον στρατιώτη που έδωσε στον Ιησού ξίδι, όταν Εκείνος ζήτησε νερό. Ουσιαστικά, το ξύδι που προστίθεται στις φακές συμβολίζει το Μαρτύριο του Χριστού πάνω στο Σταυρό.</a:t>
            </a:r>
          </a:p>
        </p:txBody>
      </p:sp>
    </p:spTree>
    <p:extLst>
      <p:ext uri="{BB962C8B-B14F-4D97-AF65-F5344CB8AC3E}">
        <p14:creationId xmlns:p14="http://schemas.microsoft.com/office/powerpoint/2010/main" val="905530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p:snd r:embed="rId2" name="chimes.wav"/>
          </p:stSnd>
        </p:sndAc>
      </p:transition>
    </mc:Choice>
    <mc:Fallback xmlns="">
      <p:transition spd="slow">
        <p:fade/>
        <p:sndAc>
          <p:stSnd>
            <p:snd r:embed="rId4" name="chimes.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Πάσχα στην Κύπρο: Τα πιο ξεχωριστά πασχαλινά ήθη και έθιμα! -  Larnakaonline.com.cy">
            <a:extLst>
              <a:ext uri="{FF2B5EF4-FFF2-40B4-BE49-F238E27FC236}">
                <a16:creationId xmlns:a16="http://schemas.microsoft.com/office/drawing/2014/main" id="{55AB23DB-0F83-4F71-ABEB-F4362F7217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7" y="161925"/>
            <a:ext cx="11972925" cy="66103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60CC8FF-8BEF-4DBB-A6D3-3A1B6BEC3735}"/>
              </a:ext>
            </a:extLst>
          </p:cNvPr>
          <p:cNvSpPr txBox="1"/>
          <p:nvPr/>
        </p:nvSpPr>
        <p:spPr>
          <a:xfrm>
            <a:off x="1123950" y="609600"/>
            <a:ext cx="10106025" cy="2123658"/>
          </a:xfrm>
          <a:prstGeom prst="rect">
            <a:avLst/>
          </a:prstGeom>
          <a:noFill/>
        </p:spPr>
        <p:txBody>
          <a:bodyPr wrap="square">
            <a:spAutoFit/>
          </a:bodyPr>
          <a:lstStyle/>
          <a:p>
            <a:r>
              <a:rPr lang="el-GR" sz="6600" dirty="0"/>
              <a:t>   </a:t>
            </a:r>
            <a:r>
              <a:rPr lang="el-GR" sz="6600" dirty="0">
                <a:latin typeface="Arial" panose="020B0604020202020204" pitchFamily="34" charset="0"/>
                <a:cs typeface="Arial" panose="020B0604020202020204" pitchFamily="34" charset="0"/>
              </a:rPr>
              <a:t>ΗΘΗ ΚΑΙ ΕΘΙΜΑ ΤΗΣ </a:t>
            </a:r>
          </a:p>
          <a:p>
            <a:r>
              <a:rPr lang="el-GR" sz="6600" dirty="0">
                <a:latin typeface="Arial" panose="020B0604020202020204" pitchFamily="34" charset="0"/>
                <a:cs typeface="Arial" panose="020B0604020202020204" pitchFamily="34" charset="0"/>
              </a:rPr>
              <a:t>           Μ.ΠΕΜΠΤΗΣ </a:t>
            </a:r>
          </a:p>
        </p:txBody>
      </p:sp>
    </p:spTree>
    <p:extLst>
      <p:ext uri="{BB962C8B-B14F-4D97-AF65-F5344CB8AC3E}">
        <p14:creationId xmlns:p14="http://schemas.microsoft.com/office/powerpoint/2010/main" val="41006342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p:snd r:embed="rId2" name="chimes.wav"/>
          </p:stSnd>
        </p:sndAc>
      </p:transition>
    </mc:Choice>
    <mc:Fallback xmlns="">
      <p:transition spd="slow">
        <p:fade/>
        <p:sndAc>
          <p:stSnd>
            <p:snd r:embed="rId4" name="chimes.wav"/>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5BC9C7B-5A2F-4B09-9F75-97C8FF743ADF}"/>
              </a:ext>
            </a:extLst>
          </p:cNvPr>
          <p:cNvPicPr>
            <a:picLocks noChangeAspect="1"/>
          </p:cNvPicPr>
          <p:nvPr/>
        </p:nvPicPr>
        <p:blipFill>
          <a:blip r:embed="rId3"/>
          <a:stretch>
            <a:fillRect/>
          </a:stretch>
        </p:blipFill>
        <p:spPr>
          <a:xfrm>
            <a:off x="114777" y="95607"/>
            <a:ext cx="6990874" cy="6657618"/>
          </a:xfrm>
          <a:prstGeom prst="rect">
            <a:avLst/>
          </a:prstGeom>
        </p:spPr>
      </p:pic>
      <p:sp>
        <p:nvSpPr>
          <p:cNvPr id="5" name="TextBox 4">
            <a:extLst>
              <a:ext uri="{FF2B5EF4-FFF2-40B4-BE49-F238E27FC236}">
                <a16:creationId xmlns:a16="http://schemas.microsoft.com/office/drawing/2014/main" id="{81FAFACE-4088-415B-A692-8F8012327D3C}"/>
              </a:ext>
            </a:extLst>
          </p:cNvPr>
          <p:cNvSpPr txBox="1"/>
          <p:nvPr/>
        </p:nvSpPr>
        <p:spPr>
          <a:xfrm>
            <a:off x="7105651" y="0"/>
            <a:ext cx="4828697" cy="1754326"/>
          </a:xfrm>
          <a:prstGeom prst="rect">
            <a:avLst/>
          </a:prstGeom>
          <a:noFill/>
        </p:spPr>
        <p:txBody>
          <a:bodyPr wrap="square">
            <a:spAutoFit/>
          </a:bodyPr>
          <a:lstStyle/>
          <a:p>
            <a:r>
              <a:rPr lang="el-GR" dirty="0">
                <a:latin typeface="Arial" panose="020B0604020202020204" pitchFamily="34" charset="0"/>
                <a:cs typeface="Arial" panose="020B0604020202020204" pitchFamily="34" charset="0"/>
              </a:rPr>
              <a:t>   </a:t>
            </a:r>
            <a:r>
              <a:rPr lang="el-G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ΤΟ ΒΑΨΙΜΟ ΤΩΝ ΑΥΓΩΝ -ΤΣΟΥΡΕΚΙΑ</a:t>
            </a:r>
          </a:p>
          <a:p>
            <a:r>
              <a:rPr lang="el-GR" dirty="0">
                <a:latin typeface="Arial" panose="020B0604020202020204" pitchFamily="34" charset="0"/>
                <a:cs typeface="Arial" panose="020B0604020202020204" pitchFamily="34" charset="0"/>
              </a:rPr>
              <a:t>Το κύριο έθιμο της Μεγάλης Πέμπτης είναι το βάψιμο των κόκκινων αυγών και ζύμωμα των τσουρεκιών. Αυτήν την ημέρα οι νοικοκυρές δεν πλένουν, δεν απλώνουν ούτε κάνουν άλλες δουλειές στο σπίτι.</a:t>
            </a:r>
          </a:p>
        </p:txBody>
      </p:sp>
    </p:spTree>
    <p:extLst>
      <p:ext uri="{BB962C8B-B14F-4D97-AF65-F5344CB8AC3E}">
        <p14:creationId xmlns:p14="http://schemas.microsoft.com/office/powerpoint/2010/main" val="37738050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p:snd r:embed="rId2" name="chimes.wav"/>
          </p:stSnd>
        </p:sndAc>
      </p:transition>
    </mc:Choice>
    <mc:Fallback xmlns="">
      <p:transition spd="slow">
        <p:fade/>
        <p:sndAc>
          <p:stSnd>
            <p:snd r:embed="rId4" name="chimes.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CF85A054-B647-4DA7-A85F-750F4B0E6BF1}"/>
              </a:ext>
            </a:extLst>
          </p:cNvPr>
          <p:cNvPicPr>
            <a:picLocks noChangeAspect="1"/>
          </p:cNvPicPr>
          <p:nvPr/>
        </p:nvPicPr>
        <p:blipFill>
          <a:blip r:embed="rId3"/>
          <a:stretch>
            <a:fillRect/>
          </a:stretch>
        </p:blipFill>
        <p:spPr>
          <a:xfrm>
            <a:off x="123201" y="116493"/>
            <a:ext cx="7144373" cy="6625013"/>
          </a:xfrm>
          <a:prstGeom prst="rect">
            <a:avLst/>
          </a:prstGeom>
        </p:spPr>
      </p:pic>
      <p:sp>
        <p:nvSpPr>
          <p:cNvPr id="5" name="TextBox 4">
            <a:extLst>
              <a:ext uri="{FF2B5EF4-FFF2-40B4-BE49-F238E27FC236}">
                <a16:creationId xmlns:a16="http://schemas.microsoft.com/office/drawing/2014/main" id="{049AD68C-079A-45BF-9776-74460CA8D810}"/>
              </a:ext>
            </a:extLst>
          </p:cNvPr>
          <p:cNvSpPr txBox="1"/>
          <p:nvPr/>
        </p:nvSpPr>
        <p:spPr>
          <a:xfrm>
            <a:off x="7267576" y="116493"/>
            <a:ext cx="4801223" cy="3139321"/>
          </a:xfrm>
          <a:prstGeom prst="rect">
            <a:avLst/>
          </a:prstGeom>
          <a:noFill/>
        </p:spPr>
        <p:txBody>
          <a:bodyPr wrap="square">
            <a:spAutoFit/>
          </a:bodyPr>
          <a:lstStyle/>
          <a:p>
            <a:r>
              <a:rPr lang="el-GR" dirty="0">
                <a:latin typeface="Arial" panose="020B0604020202020204" pitchFamily="34" charset="0"/>
                <a:cs typeface="Arial" panose="020B0604020202020204" pitchFamily="34" charset="0"/>
              </a:rPr>
              <a:t>Το βασικό όμως έθιμο όπως είπαμε είναι το βάψιμο των Πασχαλινών αυγών. Σύμφωνα με την παράδοση, η Μαρία Μαγδαληνή πήγε στη Ρώμη και διαμαρτυρήθηκε στον Αύγουστο για το έγκλημα του Πιλάτου, αναφέροντας παράλληλα τα σχετικά με την Ανάσταση του Χριστού. Επειδή όμως ο Αύγουστος δυσπιστούσε, εκείνη του είπε για να πιστέψει στην Ανάσταση, ότι θα κοκκίνιζε μόνο του το αυγό που κρατούσε στα χέρια της.</a:t>
            </a:r>
          </a:p>
        </p:txBody>
      </p:sp>
    </p:spTree>
    <p:extLst>
      <p:ext uri="{BB962C8B-B14F-4D97-AF65-F5344CB8AC3E}">
        <p14:creationId xmlns:p14="http://schemas.microsoft.com/office/powerpoint/2010/main" val="8305651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p:snd r:embed="rId2" name="chimes.wav"/>
          </p:stSnd>
        </p:sndAc>
      </p:transition>
    </mc:Choice>
    <mc:Fallback xmlns="">
      <p:transition spd="slow">
        <p:fade/>
        <p:sndAc>
          <p:stSnd>
            <p:snd r:embed="rId4" name="chimes.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921BD6C5-A064-4F36-B53A-CA92E8AD417E}"/>
              </a:ext>
            </a:extLst>
          </p:cNvPr>
          <p:cNvPicPr>
            <a:picLocks noChangeAspect="1"/>
          </p:cNvPicPr>
          <p:nvPr/>
        </p:nvPicPr>
        <p:blipFill>
          <a:blip r:embed="rId3"/>
          <a:stretch>
            <a:fillRect/>
          </a:stretch>
        </p:blipFill>
        <p:spPr>
          <a:xfrm>
            <a:off x="114890" y="78679"/>
            <a:ext cx="7533685" cy="6700641"/>
          </a:xfrm>
          <a:prstGeom prst="rect">
            <a:avLst/>
          </a:prstGeom>
        </p:spPr>
      </p:pic>
      <p:sp>
        <p:nvSpPr>
          <p:cNvPr id="5" name="TextBox 4">
            <a:extLst>
              <a:ext uri="{FF2B5EF4-FFF2-40B4-BE49-F238E27FC236}">
                <a16:creationId xmlns:a16="http://schemas.microsoft.com/office/drawing/2014/main" id="{ADD7C8C2-CC11-4558-8EAC-1F9193E626FC}"/>
              </a:ext>
            </a:extLst>
          </p:cNvPr>
          <p:cNvSpPr txBox="1"/>
          <p:nvPr/>
        </p:nvSpPr>
        <p:spPr>
          <a:xfrm>
            <a:off x="7715250" y="78680"/>
            <a:ext cx="4361860" cy="1200329"/>
          </a:xfrm>
          <a:prstGeom prst="rect">
            <a:avLst/>
          </a:prstGeom>
          <a:noFill/>
        </p:spPr>
        <p:txBody>
          <a:bodyPr wrap="square">
            <a:spAutoFit/>
          </a:bodyPr>
          <a:lstStyle/>
          <a:p>
            <a:r>
              <a:rPr lang="el-GR" dirty="0">
                <a:latin typeface="Arial" panose="020B0604020202020204" pitchFamily="34" charset="0"/>
                <a:cs typeface="Arial" panose="020B0604020202020204" pitchFamily="34" charset="0"/>
              </a:rPr>
              <a:t>            </a:t>
            </a:r>
            <a:r>
              <a:rPr lang="el-G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ΤΑ 12 ΕΥΑΓΓΕΛΙΑ</a:t>
            </a:r>
          </a:p>
          <a:p>
            <a:r>
              <a:rPr lang="el-GR" dirty="0">
                <a:latin typeface="Arial" panose="020B0604020202020204" pitchFamily="34" charset="0"/>
                <a:cs typeface="Arial" panose="020B0604020202020204" pitchFamily="34" charset="0"/>
              </a:rPr>
              <a:t>Τη Μεγάλη Πέμπτη στην εκκλησία ψέλνεται η μακρά ακολουθία των Παθών με τα 12 Ευαγγέλια.</a:t>
            </a:r>
          </a:p>
        </p:txBody>
      </p:sp>
    </p:spTree>
    <p:extLst>
      <p:ext uri="{BB962C8B-B14F-4D97-AF65-F5344CB8AC3E}">
        <p14:creationId xmlns:p14="http://schemas.microsoft.com/office/powerpoint/2010/main" val="18433527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p:snd r:embed="rId2" name="chimes.wav"/>
          </p:stSnd>
        </p:sndAc>
      </p:transition>
    </mc:Choice>
    <mc:Fallback xmlns="">
      <p:transition spd="slow">
        <p:fade/>
        <p:sndAc>
          <p:stSnd>
            <p:snd r:embed="rId4" name="chimes.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Μεγάλη Πέμπτη: Η κορύφωση του Θείου Δράματος και τα 12 Ευαγγέλια -  Retromania - Athens magazine">
            <a:extLst>
              <a:ext uri="{FF2B5EF4-FFF2-40B4-BE49-F238E27FC236}">
                <a16:creationId xmlns:a16="http://schemas.microsoft.com/office/drawing/2014/main" id="{DC9912C5-099C-4EFE-99D5-893915B4AB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123824"/>
            <a:ext cx="7391400" cy="66198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240031-0C4A-4FCD-9905-110B96299BB7}"/>
              </a:ext>
            </a:extLst>
          </p:cNvPr>
          <p:cNvSpPr txBox="1"/>
          <p:nvPr/>
        </p:nvSpPr>
        <p:spPr>
          <a:xfrm>
            <a:off x="7629525" y="123824"/>
            <a:ext cx="4448175" cy="1754326"/>
          </a:xfrm>
          <a:prstGeom prst="rect">
            <a:avLst/>
          </a:prstGeom>
          <a:noFill/>
        </p:spPr>
        <p:txBody>
          <a:bodyPr wrap="square">
            <a:spAutoFit/>
          </a:bodyPr>
          <a:lstStyle/>
          <a:p>
            <a:r>
              <a:rPr lang="el-G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ΑΝΑΠΑΡΑΣΤΑΣΗ ΤΗΣ ΣΤΑΥΡΩΣΗΣ</a:t>
            </a:r>
          </a:p>
          <a:p>
            <a:r>
              <a:rPr lang="el-GR" dirty="0">
                <a:latin typeface="Arial" panose="020B0604020202020204" pitchFamily="34" charset="0"/>
                <a:cs typeface="Arial" panose="020B0604020202020204" pitchFamily="34" charset="0"/>
              </a:rPr>
              <a:t>Το βράδυ της Μ. Πέμπτης κατά την διάρκεια της λειτουργίας γίνεται η αναπαράσταση της ανόδου του χριστού προς τον Γολγοθά και της Σταύρωσης του.</a:t>
            </a:r>
          </a:p>
        </p:txBody>
      </p:sp>
    </p:spTree>
    <p:extLst>
      <p:ext uri="{BB962C8B-B14F-4D97-AF65-F5344CB8AC3E}">
        <p14:creationId xmlns:p14="http://schemas.microsoft.com/office/powerpoint/2010/main" val="472644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p:snd r:embed="rId2" name="chimes.wav"/>
          </p:stSnd>
        </p:sndAc>
      </p:transition>
    </mc:Choice>
    <mc:Fallback xmlns="">
      <p:transition spd="slow">
        <p:fade/>
        <p:sndAc>
          <p:stSnd>
            <p:snd r:embed="rId4" name="chimes.wav"/>
          </p:stSnd>
        </p:sndAc>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Στολίζοντας τον Επιτάφιο στον Ι.Ν. Αγίας Τριάδας Αγρινίου | AgrinioNews">
            <a:extLst>
              <a:ext uri="{FF2B5EF4-FFF2-40B4-BE49-F238E27FC236}">
                <a16:creationId xmlns:a16="http://schemas.microsoft.com/office/drawing/2014/main" id="{8429A54F-5843-4DBC-8296-B5C68DC709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85725"/>
            <a:ext cx="7486650" cy="66484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CCB6391-A648-4588-80B1-43EA6C2287E2}"/>
              </a:ext>
            </a:extLst>
          </p:cNvPr>
          <p:cNvSpPr txBox="1"/>
          <p:nvPr/>
        </p:nvSpPr>
        <p:spPr>
          <a:xfrm>
            <a:off x="7705725" y="0"/>
            <a:ext cx="4486275" cy="2308324"/>
          </a:xfrm>
          <a:prstGeom prst="rect">
            <a:avLst/>
          </a:prstGeom>
          <a:noFill/>
        </p:spPr>
        <p:txBody>
          <a:bodyPr wrap="square">
            <a:spAutoFit/>
          </a:bodyPr>
          <a:lstStyle/>
          <a:p>
            <a:r>
              <a:rPr lang="el-GR" dirty="0">
                <a:latin typeface="Arial" panose="020B0604020202020204" pitchFamily="34" charset="0"/>
                <a:cs typeface="Arial" panose="020B0604020202020204" pitchFamily="34" charset="0"/>
              </a:rPr>
              <a:t>    </a:t>
            </a:r>
            <a:r>
              <a:rPr lang="el-G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ΣΤΟΛΙΣΜΟΣ ΤΟΥ ΕΠΙΤΑΦΙΟΥ</a:t>
            </a:r>
          </a:p>
          <a:p>
            <a:r>
              <a:rPr lang="el-GR" dirty="0">
                <a:latin typeface="Arial" panose="020B0604020202020204" pitchFamily="34" charset="0"/>
                <a:cs typeface="Arial" panose="020B0604020202020204" pitchFamily="34" charset="0"/>
              </a:rPr>
              <a:t>Αφού τελειώσουν τα 12 Ευαγγέλια, κοπέλες αναλαμβάνουν να στολίσουν τον Επιτάφιο με γιρλάντες από λευκά λουλούδια, έτσι ώστε το πρωί της επόμενης μέρας να είναι έτοιμος να δεχθεί το σώμα του Χριστού κατά την Αποκαθήλωση.</a:t>
            </a:r>
          </a:p>
        </p:txBody>
      </p:sp>
    </p:spTree>
    <p:extLst>
      <p:ext uri="{BB962C8B-B14F-4D97-AF65-F5344CB8AC3E}">
        <p14:creationId xmlns:p14="http://schemas.microsoft.com/office/powerpoint/2010/main" val="36056406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p:snd r:embed="rId2" name="chimes.wav"/>
          </p:stSnd>
        </p:sndAc>
      </p:transition>
    </mc:Choice>
    <mc:Fallback xmlns="">
      <p:transition spd="slow">
        <p:fade/>
        <p:sndAc>
          <p:stSnd>
            <p:snd r:embed="rId4" name="chimes.wav"/>
          </p:st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Μεγάλη Παρασκευή: Έθιμα και παραδόσεις τιμούν το Θείο Δράμα">
            <a:extLst>
              <a:ext uri="{FF2B5EF4-FFF2-40B4-BE49-F238E27FC236}">
                <a16:creationId xmlns:a16="http://schemas.microsoft.com/office/drawing/2014/main" id="{285B6554-B6A7-4809-BB3B-326D856E23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 y="85725"/>
            <a:ext cx="11906250" cy="66960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F93092B-28E5-4FBC-A8ED-5297F3BA6795}"/>
              </a:ext>
            </a:extLst>
          </p:cNvPr>
          <p:cNvSpPr txBox="1"/>
          <p:nvPr/>
        </p:nvSpPr>
        <p:spPr>
          <a:xfrm>
            <a:off x="1562099" y="914400"/>
            <a:ext cx="9363075" cy="2123658"/>
          </a:xfrm>
          <a:prstGeom prst="rect">
            <a:avLst/>
          </a:prstGeom>
          <a:noFill/>
        </p:spPr>
        <p:txBody>
          <a:bodyPr wrap="square">
            <a:spAutoFit/>
          </a:bodyPr>
          <a:lstStyle/>
          <a:p>
            <a:r>
              <a:rPr lang="el-GR" sz="6600" dirty="0">
                <a:latin typeface="Arial" panose="020B0604020202020204" pitchFamily="34" charset="0"/>
                <a:cs typeface="Arial" panose="020B0604020202020204" pitchFamily="34" charset="0"/>
              </a:rPr>
              <a:t>ΗΘΗ ΚΑΙ ΕΘΙΜΑ ΤΗΣ</a:t>
            </a:r>
          </a:p>
          <a:p>
            <a:r>
              <a:rPr lang="el-GR" sz="6600" dirty="0">
                <a:latin typeface="Arial" panose="020B0604020202020204" pitchFamily="34" charset="0"/>
                <a:cs typeface="Arial" panose="020B0604020202020204" pitchFamily="34" charset="0"/>
              </a:rPr>
              <a:t>    Μ.ΠΑΡΑΣΚΕΥΗΣ</a:t>
            </a:r>
          </a:p>
        </p:txBody>
      </p:sp>
    </p:spTree>
    <p:extLst>
      <p:ext uri="{BB962C8B-B14F-4D97-AF65-F5344CB8AC3E}">
        <p14:creationId xmlns:p14="http://schemas.microsoft.com/office/powerpoint/2010/main" val="2497701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p:snd r:embed="rId2" name="chimes.wav"/>
          </p:stSnd>
        </p:sndAc>
      </p:transition>
    </mc:Choice>
    <mc:Fallback xmlns="">
      <p:transition spd="slow">
        <p:fade/>
        <p:sndAc>
          <p:stSnd>
            <p:snd r:embed="rId4" name="chimes.wav"/>
          </p:stSnd>
        </p:sndAc>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94EEC1ED-2AF8-4F1C-AC18-0F942147E274}"/>
              </a:ext>
            </a:extLst>
          </p:cNvPr>
          <p:cNvPicPr>
            <a:picLocks noChangeAspect="1"/>
          </p:cNvPicPr>
          <p:nvPr/>
        </p:nvPicPr>
        <p:blipFill>
          <a:blip r:embed="rId3"/>
          <a:stretch>
            <a:fillRect/>
          </a:stretch>
        </p:blipFill>
        <p:spPr>
          <a:xfrm>
            <a:off x="107024" y="95250"/>
            <a:ext cx="7303426" cy="6667500"/>
          </a:xfrm>
          <a:prstGeom prst="rect">
            <a:avLst/>
          </a:prstGeom>
        </p:spPr>
      </p:pic>
      <p:sp>
        <p:nvSpPr>
          <p:cNvPr id="5" name="TextBox 4">
            <a:extLst>
              <a:ext uri="{FF2B5EF4-FFF2-40B4-BE49-F238E27FC236}">
                <a16:creationId xmlns:a16="http://schemas.microsoft.com/office/drawing/2014/main" id="{F1AD24F9-68FC-4CD2-A80A-3030FDE84F33}"/>
              </a:ext>
            </a:extLst>
          </p:cNvPr>
          <p:cNvSpPr txBox="1"/>
          <p:nvPr/>
        </p:nvSpPr>
        <p:spPr>
          <a:xfrm>
            <a:off x="7524750" y="1"/>
            <a:ext cx="4560226" cy="3970318"/>
          </a:xfrm>
          <a:prstGeom prst="rect">
            <a:avLst/>
          </a:prstGeom>
          <a:noFill/>
        </p:spPr>
        <p:txBody>
          <a:bodyPr wrap="square">
            <a:spAutoFit/>
          </a:bodyPr>
          <a:lstStyle/>
          <a:p>
            <a:r>
              <a:rPr lang="el-GR" dirty="0">
                <a:latin typeface="Arial" panose="020B0604020202020204" pitchFamily="34" charset="0"/>
                <a:cs typeface="Arial" panose="020B0604020202020204" pitchFamily="34" charset="0"/>
              </a:rPr>
              <a:t>             </a:t>
            </a:r>
            <a:r>
              <a:rPr lang="el-G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Ο ΕΠΙΤΑΦΙΟΣ</a:t>
            </a:r>
          </a:p>
          <a:p>
            <a:r>
              <a:rPr lang="el-GR" dirty="0">
                <a:latin typeface="Arial" panose="020B0604020202020204" pitchFamily="34" charset="0"/>
                <a:cs typeface="Arial" panose="020B0604020202020204" pitchFamily="34" charset="0"/>
              </a:rPr>
              <a:t>Όλη την ημέρα οι καμπάνες χτυπούν πένθιμα σε όλη την Ελλάδα και παραδοσιακά απαγορεύεται πάσα εργασία και γίνεται αυστηρότατη νηστεία και απαγορεύεται και η κατάποση του λαδιού. Στη συνέχεια ψάλλεται ο Εσπερινός της Μεγάλης Παρασκευής και γίνεται η Αποκαθήλωση του Εσταυρωμένου. Ακολούθως, τοποθετείται στο Ιερό Κουβούκλιο ένα ύφασμα πάνω στο οποίο έχει κεντηθεί ή ζωγραφιστεί ο Χριστός, νεκρός. Το ύφασμα αυτό λέγεται Επιτάφιος</a:t>
            </a:r>
            <a:r>
              <a:rPr lang="el-GR" dirty="0"/>
              <a:t>.</a:t>
            </a:r>
          </a:p>
        </p:txBody>
      </p:sp>
    </p:spTree>
    <p:extLst>
      <p:ext uri="{BB962C8B-B14F-4D97-AF65-F5344CB8AC3E}">
        <p14:creationId xmlns:p14="http://schemas.microsoft.com/office/powerpoint/2010/main" val="1966242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p:snd r:embed="rId2" name="chimes.wav"/>
          </p:stSnd>
        </p:sndAc>
      </p:transition>
    </mc:Choice>
    <mc:Fallback xmlns="">
      <p:transition spd="slow">
        <p:fade/>
        <p:sndAc>
          <p:stSnd>
            <p:snd r:embed="rId4" name="chimes.wav"/>
          </p:stSnd>
        </p:sndAc>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Με ζώνες">
  <a:themeElements>
    <a:clrScheme name="Με ζώνες">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Με ζώνες">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Με ζώνες">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Με ζώνες</Template>
  <TotalTime>1</TotalTime>
  <Words>437</Words>
  <Application>Microsoft Office PowerPoint</Application>
  <PresentationFormat>Ευρεία οθόνη</PresentationFormat>
  <Paragraphs>28</Paragraphs>
  <Slides>13</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13</vt:i4>
      </vt:variant>
    </vt:vector>
  </HeadingPairs>
  <TitlesOfParts>
    <vt:vector size="17" baseType="lpstr">
      <vt:lpstr>Arial</vt:lpstr>
      <vt:lpstr>Corbel</vt:lpstr>
      <vt:lpstr>Wingdings</vt:lpstr>
      <vt:lpstr>Με ζώνες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apsilo</dc:creator>
  <cp:lastModifiedBy>apsilo</cp:lastModifiedBy>
  <cp:revision>2</cp:revision>
  <dcterms:created xsi:type="dcterms:W3CDTF">2021-04-15T09:05:54Z</dcterms:created>
  <dcterms:modified xsi:type="dcterms:W3CDTF">2021-04-15T09:07:18Z</dcterms:modified>
</cp:coreProperties>
</file>